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6" r:id="rId5"/>
    <p:sldId id="381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14" r:id="rId15"/>
    <p:sldId id="315" r:id="rId16"/>
    <p:sldId id="307" r:id="rId17"/>
    <p:sldId id="377" r:id="rId18"/>
    <p:sldId id="378" r:id="rId19"/>
    <p:sldId id="364" r:id="rId20"/>
    <p:sldId id="366" r:id="rId21"/>
    <p:sldId id="367" r:id="rId22"/>
    <p:sldId id="257" r:id="rId23"/>
    <p:sldId id="354" r:id="rId24"/>
    <p:sldId id="301" r:id="rId25"/>
    <p:sldId id="361" r:id="rId26"/>
    <p:sldId id="288" r:id="rId27"/>
    <p:sldId id="358" r:id="rId28"/>
    <p:sldId id="287" r:id="rId29"/>
    <p:sldId id="268" r:id="rId30"/>
    <p:sldId id="258" r:id="rId31"/>
    <p:sldId id="289" r:id="rId32"/>
    <p:sldId id="380" r:id="rId33"/>
    <p:sldId id="363" r:id="rId34"/>
    <p:sldId id="355" r:id="rId35"/>
    <p:sldId id="259" r:id="rId36"/>
    <p:sldId id="308" r:id="rId37"/>
    <p:sldId id="269" r:id="rId38"/>
    <p:sldId id="270" r:id="rId39"/>
    <p:sldId id="271" r:id="rId40"/>
    <p:sldId id="272" r:id="rId41"/>
    <p:sldId id="293" r:id="rId42"/>
    <p:sldId id="274" r:id="rId43"/>
    <p:sldId id="275" r:id="rId44"/>
    <p:sldId id="263" r:id="rId45"/>
    <p:sldId id="291" r:id="rId46"/>
    <p:sldId id="265" r:id="rId47"/>
    <p:sldId id="295" r:id="rId48"/>
    <p:sldId id="273" r:id="rId49"/>
    <p:sldId id="294" r:id="rId50"/>
    <p:sldId id="296" r:id="rId51"/>
    <p:sldId id="264" r:id="rId52"/>
    <p:sldId id="379" r:id="rId53"/>
    <p:sldId id="298" r:id="rId54"/>
    <p:sldId id="360" r:id="rId55"/>
    <p:sldId id="362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28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4540F-01E4-499C-95E9-192245B85FD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ECA4485-50B6-4969-9E1C-8B55B3AD8257}">
      <dgm:prSet/>
      <dgm:spPr/>
      <dgm:t>
        <a:bodyPr/>
        <a:lstStyle/>
        <a:p>
          <a:r>
            <a:rPr lang="en-GB" dirty="0"/>
            <a:t>Data wrangling</a:t>
          </a:r>
        </a:p>
        <a:p>
          <a:r>
            <a:rPr lang="en-GB" dirty="0"/>
            <a:t>(cleaning, coding, reshaping)</a:t>
          </a:r>
        </a:p>
      </dgm:t>
    </dgm:pt>
    <dgm:pt modelId="{F56DFCF7-51A5-433C-AEA2-3BEB0DF3A6F9}" type="parTrans" cxnId="{BC389D25-303D-4F09-A4E7-1DAA7932A26A}">
      <dgm:prSet/>
      <dgm:spPr/>
      <dgm:t>
        <a:bodyPr/>
        <a:lstStyle/>
        <a:p>
          <a:endParaRPr lang="en-GB"/>
        </a:p>
      </dgm:t>
    </dgm:pt>
    <dgm:pt modelId="{E2745A74-D19D-4072-B3F3-7C4DA3736663}" type="sibTrans" cxnId="{BC389D25-303D-4F09-A4E7-1DAA7932A26A}">
      <dgm:prSet/>
      <dgm:spPr/>
      <dgm:t>
        <a:bodyPr/>
        <a:lstStyle/>
        <a:p>
          <a:endParaRPr lang="en-GB"/>
        </a:p>
      </dgm:t>
    </dgm:pt>
    <dgm:pt modelId="{32A56604-8727-49AB-99E2-4F268BDEF710}">
      <dgm:prSet/>
      <dgm:spPr/>
      <dgm:t>
        <a:bodyPr/>
        <a:lstStyle/>
        <a:p>
          <a:r>
            <a:rPr lang="en-GB" dirty="0"/>
            <a:t>Visualisation</a:t>
          </a:r>
        </a:p>
      </dgm:t>
    </dgm:pt>
    <dgm:pt modelId="{1460E17D-DCA6-41D6-956C-B42720BB8246}" type="parTrans" cxnId="{9D9AEF32-7E15-4240-A7C9-417B7EF700F4}">
      <dgm:prSet/>
      <dgm:spPr/>
      <dgm:t>
        <a:bodyPr/>
        <a:lstStyle/>
        <a:p>
          <a:endParaRPr lang="en-GB"/>
        </a:p>
      </dgm:t>
    </dgm:pt>
    <dgm:pt modelId="{6AFCF67B-6446-49A5-BAA0-5EF6B0C13AF0}" type="sibTrans" cxnId="{9D9AEF32-7E15-4240-A7C9-417B7EF700F4}">
      <dgm:prSet/>
      <dgm:spPr/>
      <dgm:t>
        <a:bodyPr/>
        <a:lstStyle/>
        <a:p>
          <a:endParaRPr lang="en-GB"/>
        </a:p>
      </dgm:t>
    </dgm:pt>
    <dgm:pt modelId="{5CADE99A-943C-454E-96BF-058214E1A2C8}">
      <dgm:prSet/>
      <dgm:spPr/>
      <dgm:t>
        <a:bodyPr/>
        <a:lstStyle/>
        <a:p>
          <a:r>
            <a:rPr lang="en-GB"/>
            <a:t>Modelling</a:t>
          </a:r>
        </a:p>
      </dgm:t>
    </dgm:pt>
    <dgm:pt modelId="{60CF8A23-01F7-4959-9A92-2A81046B277C}" type="parTrans" cxnId="{67C5C699-3A7B-4A85-83CE-E6FBD16062F5}">
      <dgm:prSet/>
      <dgm:spPr/>
      <dgm:t>
        <a:bodyPr/>
        <a:lstStyle/>
        <a:p>
          <a:endParaRPr lang="en-GB"/>
        </a:p>
      </dgm:t>
    </dgm:pt>
    <dgm:pt modelId="{BD431CBC-CA5B-4DCD-8326-146445392945}" type="sibTrans" cxnId="{67C5C699-3A7B-4A85-83CE-E6FBD16062F5}">
      <dgm:prSet/>
      <dgm:spPr/>
      <dgm:t>
        <a:bodyPr/>
        <a:lstStyle/>
        <a:p>
          <a:endParaRPr lang="en-GB"/>
        </a:p>
      </dgm:t>
    </dgm:pt>
    <dgm:pt modelId="{9368A19C-CF66-401C-9A61-4E88ED4497C5}">
      <dgm:prSet/>
      <dgm:spPr/>
      <dgm:t>
        <a:bodyPr/>
        <a:lstStyle/>
        <a:p>
          <a:r>
            <a:rPr lang="en-GB"/>
            <a:t>Reporting</a:t>
          </a:r>
        </a:p>
      </dgm:t>
    </dgm:pt>
    <dgm:pt modelId="{CCECC5B7-5073-4604-81C5-3B82214AB141}" type="parTrans" cxnId="{BFC86381-3FD6-453C-86CC-D3677C00D568}">
      <dgm:prSet/>
      <dgm:spPr/>
      <dgm:t>
        <a:bodyPr/>
        <a:lstStyle/>
        <a:p>
          <a:endParaRPr lang="en-GB"/>
        </a:p>
      </dgm:t>
    </dgm:pt>
    <dgm:pt modelId="{57E74C73-9607-4FCD-9379-10C609BD66CD}" type="sibTrans" cxnId="{BFC86381-3FD6-453C-86CC-D3677C00D568}">
      <dgm:prSet/>
      <dgm:spPr/>
      <dgm:t>
        <a:bodyPr/>
        <a:lstStyle/>
        <a:p>
          <a:endParaRPr lang="en-GB"/>
        </a:p>
      </dgm:t>
    </dgm:pt>
    <dgm:pt modelId="{FAF0209F-A356-4F28-B889-3325C5D5CA8E}" type="pres">
      <dgm:prSet presAssocID="{0C94540F-01E4-499C-95E9-192245B85FD6}" presName="Name0" presStyleCnt="0">
        <dgm:presLayoutVars>
          <dgm:dir/>
          <dgm:resizeHandles val="exact"/>
        </dgm:presLayoutVars>
      </dgm:prSet>
      <dgm:spPr/>
    </dgm:pt>
    <dgm:pt modelId="{32E79BB7-B33D-41D8-841B-5CFE771F7812}" type="pres">
      <dgm:prSet presAssocID="{5ECA4485-50B6-4969-9E1C-8B55B3AD8257}" presName="node" presStyleLbl="node1" presStyleIdx="0" presStyleCnt="4">
        <dgm:presLayoutVars>
          <dgm:bulletEnabled val="1"/>
        </dgm:presLayoutVars>
      </dgm:prSet>
      <dgm:spPr/>
    </dgm:pt>
    <dgm:pt modelId="{BE894D6E-A291-4823-B2E4-DF60E1F464AE}" type="pres">
      <dgm:prSet presAssocID="{E2745A74-D19D-4072-B3F3-7C4DA3736663}" presName="sibTrans" presStyleLbl="sibTrans2D1" presStyleIdx="0" presStyleCnt="3"/>
      <dgm:spPr/>
    </dgm:pt>
    <dgm:pt modelId="{F35EC7A2-7946-4AA9-9F92-EC9126DCF0D8}" type="pres">
      <dgm:prSet presAssocID="{E2745A74-D19D-4072-B3F3-7C4DA3736663}" presName="connectorText" presStyleLbl="sibTrans2D1" presStyleIdx="0" presStyleCnt="3"/>
      <dgm:spPr/>
    </dgm:pt>
    <dgm:pt modelId="{A0271B57-B0F0-4B6E-84AA-0FC5CBAB1DD3}" type="pres">
      <dgm:prSet presAssocID="{32A56604-8727-49AB-99E2-4F268BDEF710}" presName="node" presStyleLbl="node1" presStyleIdx="1" presStyleCnt="4">
        <dgm:presLayoutVars>
          <dgm:bulletEnabled val="1"/>
        </dgm:presLayoutVars>
      </dgm:prSet>
      <dgm:spPr/>
    </dgm:pt>
    <dgm:pt modelId="{0340F353-E14C-43AC-BAEB-178019F8A1F1}" type="pres">
      <dgm:prSet presAssocID="{6AFCF67B-6446-49A5-BAA0-5EF6B0C13AF0}" presName="sibTrans" presStyleLbl="sibTrans2D1" presStyleIdx="1" presStyleCnt="3"/>
      <dgm:spPr/>
    </dgm:pt>
    <dgm:pt modelId="{41AD7C52-066D-4AAA-B243-95C3A92ABF35}" type="pres">
      <dgm:prSet presAssocID="{6AFCF67B-6446-49A5-BAA0-5EF6B0C13AF0}" presName="connectorText" presStyleLbl="sibTrans2D1" presStyleIdx="1" presStyleCnt="3"/>
      <dgm:spPr/>
    </dgm:pt>
    <dgm:pt modelId="{208D2E00-11EF-4B9F-B06D-7735BB4A23BC}" type="pres">
      <dgm:prSet presAssocID="{5CADE99A-943C-454E-96BF-058214E1A2C8}" presName="node" presStyleLbl="node1" presStyleIdx="2" presStyleCnt="4">
        <dgm:presLayoutVars>
          <dgm:bulletEnabled val="1"/>
        </dgm:presLayoutVars>
      </dgm:prSet>
      <dgm:spPr/>
    </dgm:pt>
    <dgm:pt modelId="{055570BC-6A4D-479D-9BCB-D59EE916BCA2}" type="pres">
      <dgm:prSet presAssocID="{BD431CBC-CA5B-4DCD-8326-146445392945}" presName="sibTrans" presStyleLbl="sibTrans2D1" presStyleIdx="2" presStyleCnt="3"/>
      <dgm:spPr/>
    </dgm:pt>
    <dgm:pt modelId="{2412ED92-101D-472B-80B9-A69781082AFD}" type="pres">
      <dgm:prSet presAssocID="{BD431CBC-CA5B-4DCD-8326-146445392945}" presName="connectorText" presStyleLbl="sibTrans2D1" presStyleIdx="2" presStyleCnt="3"/>
      <dgm:spPr/>
    </dgm:pt>
    <dgm:pt modelId="{C654FBB2-7DA8-4D7C-B96F-9D65D2422A54}" type="pres">
      <dgm:prSet presAssocID="{9368A19C-CF66-401C-9A61-4E88ED4497C5}" presName="node" presStyleLbl="node1" presStyleIdx="3" presStyleCnt="4">
        <dgm:presLayoutVars>
          <dgm:bulletEnabled val="1"/>
        </dgm:presLayoutVars>
      </dgm:prSet>
      <dgm:spPr/>
    </dgm:pt>
  </dgm:ptLst>
  <dgm:cxnLst>
    <dgm:cxn modelId="{5EDC2500-1A01-49B6-8848-11C29C45ABD3}" type="presOf" srcId="{E2745A74-D19D-4072-B3F3-7C4DA3736663}" destId="{BE894D6E-A291-4823-B2E4-DF60E1F464AE}" srcOrd="0" destOrd="0" presId="urn:microsoft.com/office/officeart/2005/8/layout/process1"/>
    <dgm:cxn modelId="{0249CD0B-3FBE-4733-98F5-9A50C4A0DE59}" type="presOf" srcId="{6AFCF67B-6446-49A5-BAA0-5EF6B0C13AF0}" destId="{0340F353-E14C-43AC-BAEB-178019F8A1F1}" srcOrd="0" destOrd="0" presId="urn:microsoft.com/office/officeart/2005/8/layout/process1"/>
    <dgm:cxn modelId="{839A8A11-2E47-445A-B3BC-7C386505D242}" type="presOf" srcId="{BD431CBC-CA5B-4DCD-8326-146445392945}" destId="{2412ED92-101D-472B-80B9-A69781082AFD}" srcOrd="1" destOrd="0" presId="urn:microsoft.com/office/officeart/2005/8/layout/process1"/>
    <dgm:cxn modelId="{78E8B114-A9F1-4F46-96FC-E05DF9203C23}" type="presOf" srcId="{0C94540F-01E4-499C-95E9-192245B85FD6}" destId="{FAF0209F-A356-4F28-B889-3325C5D5CA8E}" srcOrd="0" destOrd="0" presId="urn:microsoft.com/office/officeart/2005/8/layout/process1"/>
    <dgm:cxn modelId="{BC389D25-303D-4F09-A4E7-1DAA7932A26A}" srcId="{0C94540F-01E4-499C-95E9-192245B85FD6}" destId="{5ECA4485-50B6-4969-9E1C-8B55B3AD8257}" srcOrd="0" destOrd="0" parTransId="{F56DFCF7-51A5-433C-AEA2-3BEB0DF3A6F9}" sibTransId="{E2745A74-D19D-4072-B3F3-7C4DA3736663}"/>
    <dgm:cxn modelId="{9D9AEF32-7E15-4240-A7C9-417B7EF700F4}" srcId="{0C94540F-01E4-499C-95E9-192245B85FD6}" destId="{32A56604-8727-49AB-99E2-4F268BDEF710}" srcOrd="1" destOrd="0" parTransId="{1460E17D-DCA6-41D6-956C-B42720BB8246}" sibTransId="{6AFCF67B-6446-49A5-BAA0-5EF6B0C13AF0}"/>
    <dgm:cxn modelId="{AA1FAE68-269F-45B3-98EC-D5E07FD71A79}" type="presOf" srcId="{5CADE99A-943C-454E-96BF-058214E1A2C8}" destId="{208D2E00-11EF-4B9F-B06D-7735BB4A23BC}" srcOrd="0" destOrd="0" presId="urn:microsoft.com/office/officeart/2005/8/layout/process1"/>
    <dgm:cxn modelId="{962FF752-34F5-4849-8804-1B12C4B70F87}" type="presOf" srcId="{9368A19C-CF66-401C-9A61-4E88ED4497C5}" destId="{C654FBB2-7DA8-4D7C-B96F-9D65D2422A54}" srcOrd="0" destOrd="0" presId="urn:microsoft.com/office/officeart/2005/8/layout/process1"/>
    <dgm:cxn modelId="{5F773E74-CB9B-4874-9BFD-200DA6EE5756}" type="presOf" srcId="{BD431CBC-CA5B-4DCD-8326-146445392945}" destId="{055570BC-6A4D-479D-9BCB-D59EE916BCA2}" srcOrd="0" destOrd="0" presId="urn:microsoft.com/office/officeart/2005/8/layout/process1"/>
    <dgm:cxn modelId="{F19DAC56-15A8-487E-BB58-9797732C96ED}" type="presOf" srcId="{E2745A74-D19D-4072-B3F3-7C4DA3736663}" destId="{F35EC7A2-7946-4AA9-9F92-EC9126DCF0D8}" srcOrd="1" destOrd="0" presId="urn:microsoft.com/office/officeart/2005/8/layout/process1"/>
    <dgm:cxn modelId="{91572958-F321-49FB-B54F-7C95CDE986E7}" type="presOf" srcId="{5ECA4485-50B6-4969-9E1C-8B55B3AD8257}" destId="{32E79BB7-B33D-41D8-841B-5CFE771F7812}" srcOrd="0" destOrd="0" presId="urn:microsoft.com/office/officeart/2005/8/layout/process1"/>
    <dgm:cxn modelId="{BFC86381-3FD6-453C-86CC-D3677C00D568}" srcId="{0C94540F-01E4-499C-95E9-192245B85FD6}" destId="{9368A19C-CF66-401C-9A61-4E88ED4497C5}" srcOrd="3" destOrd="0" parTransId="{CCECC5B7-5073-4604-81C5-3B82214AB141}" sibTransId="{57E74C73-9607-4FCD-9379-10C609BD66CD}"/>
    <dgm:cxn modelId="{67C5C699-3A7B-4A85-83CE-E6FBD16062F5}" srcId="{0C94540F-01E4-499C-95E9-192245B85FD6}" destId="{5CADE99A-943C-454E-96BF-058214E1A2C8}" srcOrd="2" destOrd="0" parTransId="{60CF8A23-01F7-4959-9A92-2A81046B277C}" sibTransId="{BD431CBC-CA5B-4DCD-8326-146445392945}"/>
    <dgm:cxn modelId="{42F985B5-7884-48BE-B0A4-FD0FFA26E31E}" type="presOf" srcId="{6AFCF67B-6446-49A5-BAA0-5EF6B0C13AF0}" destId="{41AD7C52-066D-4AAA-B243-95C3A92ABF35}" srcOrd="1" destOrd="0" presId="urn:microsoft.com/office/officeart/2005/8/layout/process1"/>
    <dgm:cxn modelId="{42ECC7F0-9944-4A57-995F-1F8DB4E73A48}" type="presOf" srcId="{32A56604-8727-49AB-99E2-4F268BDEF710}" destId="{A0271B57-B0F0-4B6E-84AA-0FC5CBAB1DD3}" srcOrd="0" destOrd="0" presId="urn:microsoft.com/office/officeart/2005/8/layout/process1"/>
    <dgm:cxn modelId="{215D8669-5A42-4F4E-98C4-5BE3C9C8E62F}" type="presParOf" srcId="{FAF0209F-A356-4F28-B889-3325C5D5CA8E}" destId="{32E79BB7-B33D-41D8-841B-5CFE771F7812}" srcOrd="0" destOrd="0" presId="urn:microsoft.com/office/officeart/2005/8/layout/process1"/>
    <dgm:cxn modelId="{4F57A001-6849-4325-9AD7-2B1CCC017FBD}" type="presParOf" srcId="{FAF0209F-A356-4F28-B889-3325C5D5CA8E}" destId="{BE894D6E-A291-4823-B2E4-DF60E1F464AE}" srcOrd="1" destOrd="0" presId="urn:microsoft.com/office/officeart/2005/8/layout/process1"/>
    <dgm:cxn modelId="{AB106D7E-2431-4993-9D97-CDACB8383BA1}" type="presParOf" srcId="{BE894D6E-A291-4823-B2E4-DF60E1F464AE}" destId="{F35EC7A2-7946-4AA9-9F92-EC9126DCF0D8}" srcOrd="0" destOrd="0" presId="urn:microsoft.com/office/officeart/2005/8/layout/process1"/>
    <dgm:cxn modelId="{B04410A9-8AEE-47DA-8EDA-4B0DDEFF1CA1}" type="presParOf" srcId="{FAF0209F-A356-4F28-B889-3325C5D5CA8E}" destId="{A0271B57-B0F0-4B6E-84AA-0FC5CBAB1DD3}" srcOrd="2" destOrd="0" presId="urn:microsoft.com/office/officeart/2005/8/layout/process1"/>
    <dgm:cxn modelId="{EDB1603B-5799-4DD3-BF07-951BC0B2E91C}" type="presParOf" srcId="{FAF0209F-A356-4F28-B889-3325C5D5CA8E}" destId="{0340F353-E14C-43AC-BAEB-178019F8A1F1}" srcOrd="3" destOrd="0" presId="urn:microsoft.com/office/officeart/2005/8/layout/process1"/>
    <dgm:cxn modelId="{0E72C8F1-5148-44FA-A951-F6A46F6EFD09}" type="presParOf" srcId="{0340F353-E14C-43AC-BAEB-178019F8A1F1}" destId="{41AD7C52-066D-4AAA-B243-95C3A92ABF35}" srcOrd="0" destOrd="0" presId="urn:microsoft.com/office/officeart/2005/8/layout/process1"/>
    <dgm:cxn modelId="{9CC79773-0FE0-4781-B6AD-B86F9520E54D}" type="presParOf" srcId="{FAF0209F-A356-4F28-B889-3325C5D5CA8E}" destId="{208D2E00-11EF-4B9F-B06D-7735BB4A23BC}" srcOrd="4" destOrd="0" presId="urn:microsoft.com/office/officeart/2005/8/layout/process1"/>
    <dgm:cxn modelId="{B9282BC1-2CE8-4C9A-8E1D-181AF4613ED8}" type="presParOf" srcId="{FAF0209F-A356-4F28-B889-3325C5D5CA8E}" destId="{055570BC-6A4D-479D-9BCB-D59EE916BCA2}" srcOrd="5" destOrd="0" presId="urn:microsoft.com/office/officeart/2005/8/layout/process1"/>
    <dgm:cxn modelId="{FEC30F92-C55B-4513-8F2F-983ED314B500}" type="presParOf" srcId="{055570BC-6A4D-479D-9BCB-D59EE916BCA2}" destId="{2412ED92-101D-472B-80B9-A69781082AFD}" srcOrd="0" destOrd="0" presId="urn:microsoft.com/office/officeart/2005/8/layout/process1"/>
    <dgm:cxn modelId="{88D8C418-6A1C-4597-BE94-61907302DDB4}" type="presParOf" srcId="{FAF0209F-A356-4F28-B889-3325C5D5CA8E}" destId="{C654FBB2-7DA8-4D7C-B96F-9D65D2422A5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79BB7-B33D-41D8-841B-5CFE771F7812}">
      <dsp:nvSpPr>
        <dsp:cNvPr id="0" name=""/>
        <dsp:cNvSpPr/>
      </dsp:nvSpPr>
      <dsp:spPr>
        <a:xfrm>
          <a:off x="4239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wrangling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(cleaning, coding, reshaping)</a:t>
          </a:r>
        </a:p>
      </dsp:txBody>
      <dsp:txXfrm>
        <a:off x="36814" y="447001"/>
        <a:ext cx="1788476" cy="1047026"/>
      </dsp:txXfrm>
    </dsp:sp>
    <dsp:sp modelId="{BE894D6E-A291-4823-B2E4-DF60E1F464AE}">
      <dsp:nvSpPr>
        <dsp:cNvPr id="0" name=""/>
        <dsp:cNvSpPr/>
      </dsp:nvSpPr>
      <dsp:spPr>
        <a:xfrm>
          <a:off x="2043228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2043228" y="832605"/>
        <a:ext cx="275078" cy="275819"/>
      </dsp:txXfrm>
    </dsp:sp>
    <dsp:sp modelId="{A0271B57-B0F0-4B6E-84AA-0FC5CBAB1DD3}">
      <dsp:nvSpPr>
        <dsp:cNvPr id="0" name=""/>
        <dsp:cNvSpPr/>
      </dsp:nvSpPr>
      <dsp:spPr>
        <a:xfrm>
          <a:off x="2599316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Visualisation</a:t>
          </a:r>
        </a:p>
      </dsp:txBody>
      <dsp:txXfrm>
        <a:off x="2631891" y="447001"/>
        <a:ext cx="1788476" cy="1047026"/>
      </dsp:txXfrm>
    </dsp:sp>
    <dsp:sp modelId="{0340F353-E14C-43AC-BAEB-178019F8A1F1}">
      <dsp:nvSpPr>
        <dsp:cNvPr id="0" name=""/>
        <dsp:cNvSpPr/>
      </dsp:nvSpPr>
      <dsp:spPr>
        <a:xfrm>
          <a:off x="4638306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638306" y="832605"/>
        <a:ext cx="275078" cy="275819"/>
      </dsp:txXfrm>
    </dsp:sp>
    <dsp:sp modelId="{208D2E00-11EF-4B9F-B06D-7735BB4A23BC}">
      <dsp:nvSpPr>
        <dsp:cNvPr id="0" name=""/>
        <dsp:cNvSpPr/>
      </dsp:nvSpPr>
      <dsp:spPr>
        <a:xfrm>
          <a:off x="5194394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Modelling</a:t>
          </a:r>
        </a:p>
      </dsp:txBody>
      <dsp:txXfrm>
        <a:off x="5226969" y="447001"/>
        <a:ext cx="1788476" cy="1047026"/>
      </dsp:txXfrm>
    </dsp:sp>
    <dsp:sp modelId="{055570BC-6A4D-479D-9BCB-D59EE916BCA2}">
      <dsp:nvSpPr>
        <dsp:cNvPr id="0" name=""/>
        <dsp:cNvSpPr/>
      </dsp:nvSpPr>
      <dsp:spPr>
        <a:xfrm>
          <a:off x="7233383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7233383" y="832605"/>
        <a:ext cx="275078" cy="275819"/>
      </dsp:txXfrm>
    </dsp:sp>
    <dsp:sp modelId="{C654FBB2-7DA8-4D7C-B96F-9D65D2422A54}">
      <dsp:nvSpPr>
        <dsp:cNvPr id="0" name=""/>
        <dsp:cNvSpPr/>
      </dsp:nvSpPr>
      <dsp:spPr>
        <a:xfrm>
          <a:off x="7789471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Reporting</a:t>
          </a:r>
        </a:p>
      </dsp:txBody>
      <dsp:txXfrm>
        <a:off x="7822046" y="447001"/>
        <a:ext cx="1788476" cy="1047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1E2F-B9C7-477B-93E5-47EAA8D60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E9890F-92D7-4752-A895-7060F7A48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B812A-17B2-4632-A645-E06F5890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85D00-EBDE-4CF0-81AC-8B2B3729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8D778-2C4A-4137-87A9-1AF4AB23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6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B6F17-5D08-4607-8362-1D8D63C0F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1DF4C-386E-4E47-8997-3347EC872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FC484-42E9-4A8C-9D57-E11FCDD1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559A-0521-4496-9251-5E7A49E7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FFBA3-E28A-4AD8-9F02-9D980C2F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68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80F50B-9D43-43CB-9546-6A99B72E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FECBD-B275-4DE7-8B0B-D4E2D0246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A1F39-86AB-4A00-BE36-CBFCF4962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17C1-6617-4A37-A33F-86C233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6D8F5-0164-4AFC-B9CA-E8996C53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D592-9743-436A-8158-E3965E4DD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1700-37D9-49C5-B7B8-B9A29A34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C9EE7-3AE8-415C-9B85-CDC644D4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764E0-5638-41AA-AA9E-D7CE628D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C9B55-9E42-43C7-AC90-F4282484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52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0D69-1467-4854-8DD3-CD1ACD9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8910B-D3D8-4B7D-AC47-98105F6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69CA0-0273-49CE-B91D-B34A95AA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AAB1F-093E-4F21-BDDD-1C99555E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7C7A9-AC8A-4B06-87B1-33B3DE61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784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D097-AA6C-46CF-93C7-FB4581F61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424A4-140E-4884-9228-06F3331EE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6A4C4-582F-4541-BDF5-482A8B025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A72D9-2433-4D85-8F1C-9312DD8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8523B-0FD3-4273-92BC-502BA01EC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B0BF7-36E4-43AB-8086-D44BC59D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06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3701F-8A3D-4640-8E19-87358354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50D61-9A3F-4127-A707-56D0F336B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CC72E-FE72-41B1-BE8C-5E9CAAEDF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CFC69-E9C2-49C6-9394-A79A1B13E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B0FEE-F30A-4B4F-B264-E565BB765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6CA89-3F28-473E-8B78-6A68E2A7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06EA-F475-4E7F-87BB-34AC96B3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CA9A7-8094-4873-8230-C05E7D8F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439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6ED7-3789-4C6B-82B3-A22259BB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F5A1C-87BA-40A9-8646-28FCFCB4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7467A-58D2-4A21-9BA7-24C0B654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A0392-BCEB-4802-AB9D-C9C245859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30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C1229-A4FD-4071-ADED-23D39FCC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44BC4A-5760-4BC3-BC53-0F89E384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3E531-C1AD-4A56-8306-E87066FBE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09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6503-D417-45E9-AB08-E4AAC6D4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BA7FA-B160-490C-B5B1-44D8B4622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D2895-BE65-44FB-90C8-9C577455D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585D2-EFE5-4902-A79E-1E84B266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01A3E-1028-4001-83AB-97803A8A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92F18-100F-4743-A2F1-AD7946CA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2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C2A0-212F-46DE-AD27-071636F9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8517F-BF42-4182-9ABA-9F7620CEF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CE78B-FB01-4113-9E26-0F6A4249C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B86A6-B361-4490-9C2A-63A54A18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CF3A-9785-4868-ABAC-F46723CB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AE513-D06E-4BED-9EA6-DC03A003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82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40018-0A15-4F58-82EB-E3B6F08D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66ED1-720C-4BB0-852F-171724E69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D3A-6F08-4981-A0FC-4B6A53AC8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E0E1D-ACDF-4C26-BBCE-8E6AB791C535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DC88-2752-492B-B756-79F8D9AFC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A635D-056D-4015-A488-65D96DF83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indeloev.github.io/tests-as-linea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twitter.com/WomenInStat/status/1286420597505892352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eorgemsavva.github.io/R_for_Statistics/day3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www.youtube.com/watch?v=h29g21z0a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studio/cheatsheets/blob/master/data-visualization-2.1.pdf" TargetMode="External"/><Relationship Id="rId5" Type="http://schemas.openxmlformats.org/officeDocument/2006/relationships/hyperlink" Target="https://www.cedricscherer.com/2019/08/05/a-ggplot2-tutorial-for-beautiful-plotting-in-r/" TargetMode="External"/><Relationship Id="rId4" Type="http://schemas.openxmlformats.org/officeDocument/2006/relationships/hyperlink" Target="https://ggplot2-book.or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bbc.github.io/rcookbook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ylermw.com/datacoaster-tycoon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98931-4237-412C-B257-96F3B8EF0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96696"/>
            <a:ext cx="12192000" cy="2980944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R for statistics day 3</a:t>
            </a:r>
            <a:br>
              <a:rPr lang="en-GB" dirty="0">
                <a:solidFill>
                  <a:schemeClr val="tx1"/>
                </a:solidFill>
              </a:rPr>
            </a:br>
            <a:br>
              <a:rPr lang="en-GB" dirty="0">
                <a:solidFill>
                  <a:schemeClr val="tx1"/>
                </a:solidFill>
              </a:rPr>
            </a:b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Graphs with </a:t>
            </a:r>
            <a:r>
              <a:rPr lang="en-GB" sz="4000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ggplot</a:t>
            </a: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FC3497-F8D2-4872-9B01-E1E6368C5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672584"/>
            <a:ext cx="12192000" cy="1702326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>
                <a:latin typeface="Franklin Gothic Demi" panose="020B0703020102020204" pitchFamily="34" charset="0"/>
              </a:rPr>
              <a:t>George Savva (QIB)</a:t>
            </a:r>
          </a:p>
          <a:p>
            <a:r>
              <a:rPr lang="en-GB" sz="2800" dirty="0">
                <a:latin typeface="Franklin Gothic Demi" panose="020B0703020102020204" pitchFamily="34" charset="0"/>
              </a:rPr>
              <a:t>July 2021</a:t>
            </a:r>
          </a:p>
        </p:txBody>
      </p:sp>
    </p:spTree>
    <p:extLst>
      <p:ext uri="{BB962C8B-B14F-4D97-AF65-F5344CB8AC3E}">
        <p14:creationId xmlns:p14="http://schemas.microsoft.com/office/powerpoint/2010/main" val="813892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B6DE-7774-4E99-96D0-6F3E23456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Extending and understanding the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DBEB0-194B-48C7-8798-9C9374E2E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Very rarely</a:t>
            </a:r>
            <a:r>
              <a:rPr lang="en-GB" dirty="0"/>
              <a:t> are our experiments this simple</a:t>
            </a:r>
          </a:p>
          <a:p>
            <a:r>
              <a:rPr lang="en-GB" dirty="0"/>
              <a:t>Ad-hoc statistical tests are difficult to extend</a:t>
            </a:r>
          </a:p>
          <a:p>
            <a:endParaRPr lang="en-GB" dirty="0"/>
          </a:p>
          <a:p>
            <a:r>
              <a:rPr lang="en-GB" dirty="0"/>
              <a:t>With a modelling framework, if we write down how our outcomes are linked to our predictors then we can estimate anything!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time ~ treatment + age + sex + department)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log(time) ~ treatment * sex + age + department 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r>
              <a:rPr lang="en-GB" i="1" dirty="0"/>
              <a:t>What kinds of variables are age, sex, department?</a:t>
            </a:r>
          </a:p>
        </p:txBody>
      </p:sp>
    </p:spTree>
    <p:extLst>
      <p:ext uri="{BB962C8B-B14F-4D97-AF65-F5344CB8AC3E}">
        <p14:creationId xmlns:p14="http://schemas.microsoft.com/office/powerpoint/2010/main" val="186463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CA420-E417-4393-9B84-978BACA3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statistical tests as linear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4F7F-ABD3-4290-A0D6-719AD0380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3328"/>
            <a:ext cx="10515600" cy="50537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Correlation between x and y: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height ~ </a:t>
            </a:r>
            <a:r>
              <a:rPr lang="en-GB" dirty="0" err="1">
                <a:latin typeface="Consolas" panose="020B0609020204030204" pitchFamily="49" charset="0"/>
              </a:rPr>
              <a:t>dgl</a:t>
            </a:r>
            <a:r>
              <a:rPr lang="en-GB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GB" dirty="0"/>
              <a:t>Comparison between two groups (height by health):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(height ~ health )</a:t>
            </a:r>
          </a:p>
          <a:p>
            <a:pPr marL="0" indent="0">
              <a:buNone/>
            </a:pPr>
            <a:r>
              <a:rPr lang="en-GB" dirty="0"/>
              <a:t>One way ANOVA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height ~ species 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So most analysis workflows:</a:t>
            </a:r>
          </a:p>
          <a:p>
            <a:r>
              <a:rPr lang="en-GB" dirty="0"/>
              <a:t>Get the data into the correct shape</a:t>
            </a:r>
          </a:p>
          <a:p>
            <a:r>
              <a:rPr lang="en-GB" dirty="0"/>
              <a:t>Describe / visualise</a:t>
            </a:r>
          </a:p>
          <a:p>
            <a:r>
              <a:rPr lang="en-GB" dirty="0"/>
              <a:t>Estimate the model</a:t>
            </a:r>
          </a:p>
          <a:p>
            <a:r>
              <a:rPr lang="en-GB" dirty="0"/>
              <a:t>Check that the model fit is OK.</a:t>
            </a:r>
          </a:p>
          <a:p>
            <a:r>
              <a:rPr lang="en-GB" dirty="0"/>
              <a:t>Interpret the coefficients</a:t>
            </a:r>
          </a:p>
        </p:txBody>
      </p:sp>
    </p:spTree>
    <p:extLst>
      <p:ext uri="{BB962C8B-B14F-4D97-AF65-F5344CB8AC3E}">
        <p14:creationId xmlns:p14="http://schemas.microsoft.com/office/powerpoint/2010/main" val="432931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2639-3F0A-4E65-BD78-C5CE569EF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Extensions of simple </a:t>
            </a:r>
            <a:r>
              <a:rPr lang="en-GB" dirty="0" err="1"/>
              <a:t>lm’s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5A355-BAAB-4330-86DD-6571B4C5E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Multivariable models (equiv. of 2-way ANOVA)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height ~ health + </a:t>
            </a:r>
            <a:r>
              <a:rPr lang="en-GB" dirty="0" err="1">
                <a:latin typeface="Consolas" panose="020B0609020204030204" pitchFamily="49" charset="0"/>
              </a:rPr>
              <a:t>tree.species</a:t>
            </a:r>
            <a:r>
              <a:rPr lang="en-GB" dirty="0">
                <a:latin typeface="Consolas" panose="020B0609020204030204" pitchFamily="49" charset="0"/>
              </a:rPr>
              <a:t> 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Repeated measures models (with package lme4):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lmer</a:t>
            </a:r>
            <a:r>
              <a:rPr lang="en-GB" dirty="0">
                <a:latin typeface="Consolas" panose="020B0609020204030204" pitchFamily="49" charset="0"/>
              </a:rPr>
              <a:t>( height ~ health + (1|TreeID) 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Comparing proportions (binary data) with generalised linear models.</a:t>
            </a: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glm</a:t>
            </a:r>
            <a:r>
              <a:rPr lang="en-GB" dirty="0">
                <a:latin typeface="Consolas" panose="020B0609020204030204" pitchFamily="49" charset="0"/>
              </a:rPr>
              <a:t>( health ~ </a:t>
            </a:r>
            <a:r>
              <a:rPr lang="en-GB" dirty="0" err="1">
                <a:latin typeface="Consolas" panose="020B0609020204030204" pitchFamily="49" charset="0"/>
              </a:rPr>
              <a:t>Tree.species</a:t>
            </a:r>
            <a:r>
              <a:rPr lang="en-GB" dirty="0">
                <a:latin typeface="Consolas" panose="020B0609020204030204" pitchFamily="49" charset="0"/>
              </a:rPr>
              <a:t> , family=“binomial”)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7219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27A08-1DB0-4B7D-891E-0D1E8A4D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Everything is a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0814-2FF2-48C4-8BD8-19BFD2468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6" y="1281339"/>
            <a:ext cx="10515600" cy="8787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https://lindeloev.github.io/tests-as-linear/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>
              <a:latin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GB" dirty="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B4E508BB-1336-40D7-AA22-E388F906C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5" y="2001942"/>
            <a:ext cx="6313714" cy="4225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C274A8-CB22-4FE6-B172-B4DE4A89E552}"/>
              </a:ext>
            </a:extLst>
          </p:cNvPr>
          <p:cNvSpPr txBox="1"/>
          <p:nvPr/>
        </p:nvSpPr>
        <p:spPr>
          <a:xfrm>
            <a:off x="7064829" y="1436915"/>
            <a:ext cx="4245428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latin typeface="Consolas"/>
              </a:rPr>
              <a:t>Almost every analysis can be represented like:</a:t>
            </a:r>
          </a:p>
          <a:p>
            <a:endParaRPr lang="en-GB" dirty="0">
              <a:latin typeface="Consolas"/>
            </a:endParaRPr>
          </a:p>
          <a:p>
            <a:r>
              <a:rPr lang="en-GB" dirty="0">
                <a:latin typeface="Consolas"/>
              </a:rPr>
              <a:t>Pain ~ Sex + Time</a:t>
            </a:r>
            <a:endParaRPr lang="en-GB">
              <a:latin typeface="Calibri" panose="020F0502020204030204"/>
              <a:cs typeface="Calibri"/>
            </a:endParaRPr>
          </a:p>
          <a:p>
            <a:endParaRPr lang="en-GB" dirty="0">
              <a:latin typeface="Consolas"/>
              <a:cs typeface="Calibri"/>
            </a:endParaRPr>
          </a:p>
          <a:p>
            <a:r>
              <a:rPr lang="en-GB" dirty="0">
                <a:latin typeface="Consolas"/>
                <a:cs typeface="Calibri"/>
              </a:rPr>
              <a:t>Y ~ X1 + X2 + …</a:t>
            </a:r>
          </a:p>
          <a:p>
            <a:endParaRPr lang="en-GB" dirty="0">
              <a:latin typeface="Consolas"/>
              <a:cs typeface="Calibri"/>
            </a:endParaRPr>
          </a:p>
          <a:p>
            <a:r>
              <a:rPr lang="en-GB" b="1" dirty="0">
                <a:latin typeface="Consolas"/>
                <a:cs typeface="Calibri"/>
              </a:rPr>
              <a:t>Or some extension of it.  So we only need to learn this one paradigm!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6214F-5127-4A3A-A708-CC60A32ADF3B}"/>
              </a:ext>
            </a:extLst>
          </p:cNvPr>
          <p:cNvSpPr txBox="1"/>
          <p:nvPr/>
        </p:nvSpPr>
        <p:spPr>
          <a:xfrm>
            <a:off x="7141030" y="4452256"/>
            <a:ext cx="49638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hlinkClick r:id="rId4"/>
              </a:rPr>
              <a:t>https://twitter.com/WomenInStat/status/1286420597505892352</a:t>
            </a:r>
            <a:r>
              <a:rPr lang="en-US" dirty="0"/>
              <a:t> </a:t>
            </a:r>
            <a:endParaRPr lang="en-US"/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13272722-D0B3-4B0A-BC24-5E91B02277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5146016"/>
            <a:ext cx="3712028" cy="150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28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21CA-67C4-4521-B9EA-EF8734FA2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diagnostics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9D1D5-920D-42F6-9E83-F1C53A281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statistical model also makes the model assumptions explicit</a:t>
            </a:r>
          </a:p>
          <a:p>
            <a:endParaRPr lang="en-GB" dirty="0"/>
          </a:p>
          <a:p>
            <a:r>
              <a:rPr lang="en-GB" dirty="0"/>
              <a:t>Last time I showed you </a:t>
            </a:r>
            <a:r>
              <a:rPr lang="en-GB" dirty="0">
                <a:latin typeface="Consolas" panose="020B0609020204030204" pitchFamily="49" charset="0"/>
              </a:rPr>
              <a:t>plot() </a:t>
            </a:r>
            <a:r>
              <a:rPr lang="en-GB" dirty="0"/>
              <a:t>for model diagnostics.</a:t>
            </a:r>
          </a:p>
          <a:p>
            <a:endParaRPr lang="en-GB" dirty="0"/>
          </a:p>
          <a:p>
            <a:r>
              <a:rPr lang="en-GB" dirty="0"/>
              <a:t>Of course there is a better package I didn’t know about!</a:t>
            </a:r>
          </a:p>
          <a:p>
            <a:endParaRPr lang="en-GB" dirty="0"/>
          </a:p>
          <a:p>
            <a:r>
              <a:rPr lang="en-GB" dirty="0">
                <a:latin typeface="Consolas" panose="020B0609020204030204" pitchFamily="49" charset="0"/>
              </a:rPr>
              <a:t>performance::</a:t>
            </a:r>
            <a:r>
              <a:rPr lang="en-GB" dirty="0" err="1">
                <a:latin typeface="Consolas" panose="020B0609020204030204" pitchFamily="49" charset="0"/>
              </a:rPr>
              <a:t>check_model</a:t>
            </a:r>
            <a:r>
              <a:rPr lang="en-GB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82917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EEC0-5C49-48F0-A362-2DE0AAFD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we need to report?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DA313-E3EB-48B1-943B-20E6CBB52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Answer to our question:</a:t>
            </a:r>
          </a:p>
          <a:p>
            <a:pPr lvl="1"/>
            <a:r>
              <a:rPr lang="en-GB" dirty="0"/>
              <a:t>Does the treatment work?</a:t>
            </a:r>
          </a:p>
          <a:p>
            <a:pPr lvl="1"/>
            <a:r>
              <a:rPr lang="en-GB" dirty="0"/>
              <a:t>What is the treatment effect?</a:t>
            </a:r>
          </a:p>
          <a:p>
            <a:pPr lvl="1"/>
            <a:endParaRPr lang="en-GB" dirty="0"/>
          </a:p>
          <a:p>
            <a:r>
              <a:rPr lang="en-GB" dirty="0"/>
              <a:t>How might we answer:</a:t>
            </a:r>
          </a:p>
          <a:p>
            <a:pPr lvl="1"/>
            <a:r>
              <a:rPr lang="en-GB" dirty="0"/>
              <a:t>Does walking speed vary by department?</a:t>
            </a:r>
          </a:p>
          <a:p>
            <a:pPr lvl="1"/>
            <a:r>
              <a:rPr lang="en-GB" dirty="0"/>
              <a:t>Does the treatment effect vary by sex?</a:t>
            </a:r>
          </a:p>
        </p:txBody>
      </p:sp>
    </p:spTree>
    <p:extLst>
      <p:ext uri="{BB962C8B-B14F-4D97-AF65-F5344CB8AC3E}">
        <p14:creationId xmlns:p14="http://schemas.microsoft.com/office/powerpoint/2010/main" val="328068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and plotting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C3BD60-5640-407F-BC94-24CAF96C91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263335"/>
              </p:ext>
            </p:extLst>
          </p:nvPr>
        </p:nvGraphicFramePr>
        <p:xfrm>
          <a:off x="1272331" y="2017553"/>
          <a:ext cx="9647338" cy="194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C27E334-2CF3-4D2B-A5B1-CC8407761F51}"/>
              </a:ext>
            </a:extLst>
          </p:cNvPr>
          <p:cNvSpPr txBox="1"/>
          <p:nvPr/>
        </p:nvSpPr>
        <p:spPr>
          <a:xfrm>
            <a:off x="1363582" y="4639710"/>
            <a:ext cx="9464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Where does plotting fit into this workflow, and what is it for at each stage?</a:t>
            </a:r>
          </a:p>
        </p:txBody>
      </p:sp>
    </p:spTree>
    <p:extLst>
      <p:ext uri="{BB962C8B-B14F-4D97-AF65-F5344CB8AC3E}">
        <p14:creationId xmlns:p14="http://schemas.microsoft.com/office/powerpoint/2010/main" val="203322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plot is </a:t>
            </a:r>
            <a:r>
              <a:rPr lang="en-GB" i="1" u="sng" dirty="0"/>
              <a:t>not</a:t>
            </a:r>
            <a:r>
              <a:rPr lang="en-GB" dirty="0"/>
              <a:t> the inference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38275-F428-4F35-BA85-E0B316EB6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46611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 typical graph..</a:t>
            </a:r>
          </a:p>
          <a:p>
            <a:r>
              <a:rPr lang="en-GB" dirty="0"/>
              <a:t>What is it trying to do?</a:t>
            </a:r>
          </a:p>
          <a:p>
            <a:pPr lvl="1"/>
            <a:r>
              <a:rPr lang="en-GB" dirty="0"/>
              <a:t>Visualisation?</a:t>
            </a:r>
          </a:p>
          <a:p>
            <a:pPr lvl="1"/>
            <a:r>
              <a:rPr lang="en-GB" dirty="0"/>
              <a:t>Modelling?</a:t>
            </a:r>
          </a:p>
          <a:p>
            <a:pPr lvl="1"/>
            <a:r>
              <a:rPr lang="en-GB" dirty="0"/>
              <a:t>Reporting?</a:t>
            </a:r>
          </a:p>
          <a:p>
            <a:endParaRPr lang="en-GB" dirty="0"/>
          </a:p>
          <a:p>
            <a:r>
              <a:rPr lang="en-GB" dirty="0"/>
              <a:t>How is it helpful / unhelpful?</a:t>
            </a:r>
          </a:p>
          <a:p>
            <a:endParaRPr lang="en-GB" dirty="0"/>
          </a:p>
          <a:p>
            <a:r>
              <a:rPr lang="en-GB" dirty="0"/>
              <a:t>What might we do differently?</a:t>
            </a:r>
          </a:p>
          <a:p>
            <a:r>
              <a:rPr lang="en-GB" dirty="0"/>
              <a:t>(Go to notes)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9F7413-0C3E-43FD-B07A-398DB8C13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04" y="1555909"/>
            <a:ext cx="6380938" cy="455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13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BB8F14-DC40-4343-A04A-63C7D280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ggplot2</a:t>
            </a:r>
            <a:br>
              <a:rPr lang="en-GB" dirty="0"/>
            </a:b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D5F25-7716-404E-8577-9BE8E83505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169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3392-4390-4EF2-9643-89F9C2DC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</p:spPr>
        <p:txBody>
          <a:bodyPr/>
          <a:lstStyle/>
          <a:p>
            <a:r>
              <a:rPr lang="en-GB" dirty="0"/>
              <a:t>ggplot2 vs R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0D77-8C7D-454D-A105-D8D9B5803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60" y="1658476"/>
            <a:ext cx="4398605" cy="4663665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Base graphics</a:t>
            </a:r>
          </a:p>
          <a:p>
            <a:pPr lvl="1"/>
            <a:r>
              <a:rPr lang="en-GB" dirty="0"/>
              <a:t>Simple to use</a:t>
            </a:r>
          </a:p>
          <a:p>
            <a:pPr lvl="1"/>
            <a:r>
              <a:rPr lang="en-GB" dirty="0"/>
              <a:t>Complicated to adjust</a:t>
            </a:r>
          </a:p>
          <a:p>
            <a:pPr lvl="1"/>
            <a:r>
              <a:rPr lang="en-GB" dirty="0"/>
              <a:t>Difficult to get right</a:t>
            </a:r>
          </a:p>
          <a:p>
            <a:pPr lvl="1"/>
            <a:endParaRPr lang="en-GB" dirty="0"/>
          </a:p>
          <a:p>
            <a:r>
              <a:rPr lang="en-GB" dirty="0"/>
              <a:t>ggplot2 (since 2005)</a:t>
            </a:r>
          </a:p>
          <a:p>
            <a:pPr lvl="1"/>
            <a:r>
              <a:rPr lang="en-GB" dirty="0"/>
              <a:t>By Hadley Wickham</a:t>
            </a:r>
          </a:p>
          <a:p>
            <a:pPr lvl="1"/>
            <a:r>
              <a:rPr lang="en-GB" dirty="0"/>
              <a:t>Slightly more complicated to set up</a:t>
            </a:r>
          </a:p>
          <a:p>
            <a:pPr lvl="1"/>
            <a:r>
              <a:rPr lang="en-GB" dirty="0"/>
              <a:t>Very powerful!</a:t>
            </a:r>
          </a:p>
          <a:p>
            <a:pPr lvl="1"/>
            <a:r>
              <a:rPr lang="en-GB" dirty="0"/>
              <a:t>Now at version 3</a:t>
            </a:r>
          </a:p>
          <a:p>
            <a:pPr lvl="1"/>
            <a:endParaRPr lang="en-GB" dirty="0"/>
          </a:p>
          <a:p>
            <a:r>
              <a:rPr lang="en-GB" dirty="0"/>
              <a:t>Suggestions: </a:t>
            </a:r>
            <a:r>
              <a:rPr lang="en-GB" b="1" dirty="0"/>
              <a:t>Learn ggplot2</a:t>
            </a:r>
            <a:r>
              <a:rPr lang="en-GB" dirty="0"/>
              <a:t>!</a:t>
            </a:r>
          </a:p>
          <a:p>
            <a:r>
              <a:rPr lang="en-GB" dirty="0"/>
              <a:t>Be aware of the ‘base’ plotting options plot() etc.</a:t>
            </a:r>
          </a:p>
          <a:p>
            <a:r>
              <a:rPr lang="en-GB" dirty="0"/>
              <a:t>Seek out the many ggplot2 extensions relevant to your field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D4844B-55CC-4072-9E4F-31B64CDB8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176" y="1735234"/>
            <a:ext cx="3620058" cy="420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3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8CD61-4D99-4998-A003-522C9FFA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Day 3!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5CD2-E930-4A8C-9198-9A7DE5113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12614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Day 2 revision</a:t>
            </a:r>
          </a:p>
          <a:p>
            <a:endParaRPr lang="en-GB" dirty="0"/>
          </a:p>
          <a:p>
            <a:r>
              <a:rPr lang="en-GB" dirty="0"/>
              <a:t>Linear models</a:t>
            </a:r>
          </a:p>
          <a:p>
            <a:endParaRPr lang="en-GB" dirty="0"/>
          </a:p>
          <a:p>
            <a:r>
              <a:rPr lang="en-GB" dirty="0"/>
              <a:t>Graphing</a:t>
            </a:r>
          </a:p>
          <a:p>
            <a:endParaRPr lang="en-GB" dirty="0"/>
          </a:p>
          <a:p>
            <a:r>
              <a:rPr lang="en-GB" dirty="0"/>
              <a:t>ggplot2</a:t>
            </a:r>
          </a:p>
          <a:p>
            <a:endParaRPr lang="en-GB" dirty="0"/>
          </a:p>
          <a:p>
            <a:r>
              <a:rPr lang="en-GB" dirty="0"/>
              <a:t>End!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625F8A-8E99-4142-BEB0-56EAEDB40A26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7251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Exercises toward the end</a:t>
            </a:r>
          </a:p>
          <a:p>
            <a:endParaRPr lang="en-GB" dirty="0"/>
          </a:p>
          <a:p>
            <a:r>
              <a:rPr lang="en-GB" dirty="0"/>
              <a:t>Please ask questions if you want to throughout</a:t>
            </a:r>
          </a:p>
          <a:p>
            <a:endParaRPr lang="en-GB" dirty="0"/>
          </a:p>
          <a:p>
            <a:r>
              <a:rPr lang="en-GB" dirty="0"/>
              <a:t>Files on the website</a:t>
            </a:r>
          </a:p>
          <a:p>
            <a:r>
              <a:rPr lang="en-GB" dirty="0">
                <a:hlinkClick r:id="rId2"/>
              </a:rPr>
              <a:t>https://georgemsavva.github.io/R_for_Statistics/day3.html</a:t>
            </a:r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5709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D8C3-B999-417C-828F-4BE514D4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R packages for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0025-E18E-47FD-9805-DB3BFC7E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419225"/>
            <a:ext cx="10515600" cy="4351338"/>
          </a:xfrm>
        </p:spPr>
        <p:txBody>
          <a:bodyPr/>
          <a:lstStyle/>
          <a:p>
            <a:r>
              <a:rPr lang="en-GB" dirty="0" err="1"/>
              <a:t>Plotly</a:t>
            </a:r>
            <a:r>
              <a:rPr lang="en-GB" dirty="0"/>
              <a:t> (Interactive graphics for the web).  www.plotly.com/r/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0839-309D-4DD0-AA04-4455219A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962" y="1807441"/>
            <a:ext cx="92868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62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465-D858-42AB-B884-DAD600C5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470C6-C4AA-4FA9-9849-75A925BDE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19" y="1638300"/>
            <a:ext cx="6121781" cy="4940300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Thomas Lin Pederson’s videos “Plotting anything with ggplot2” </a:t>
            </a:r>
            <a:r>
              <a:rPr lang="en-GB" sz="2400" dirty="0">
                <a:hlinkClick r:id="rId2"/>
              </a:rPr>
              <a:t>https://www.youtube.com/watch?v=h29g21z0a68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3"/>
              </a:rPr>
              <a:t>https://www.r-graph-gallery.com/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4"/>
              </a:rPr>
              <a:t>https://ggplot2-book.org/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5"/>
              </a:rPr>
              <a:t>https://www.cedricscherer.com/2019/08/05/a-ggplot2-tutorial-for-beautiful-plotting-in-r/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6"/>
              </a:rPr>
              <a:t>https://github.com/rstudio/cheatsheets/blob/master/data-visualization-2.1.pdf</a:t>
            </a:r>
            <a:r>
              <a:rPr lang="en-GB" sz="2400" dirty="0"/>
              <a:t> </a:t>
            </a:r>
          </a:p>
          <a:p>
            <a:endParaRPr lang="en-GB" sz="2400" dirty="0"/>
          </a:p>
          <a:p>
            <a:r>
              <a:rPr lang="en-GB" sz="2400" dirty="0"/>
              <a:t>#30DayChartChallenge (data viz)</a:t>
            </a:r>
          </a:p>
          <a:p>
            <a:r>
              <a:rPr lang="en-GB" sz="2400" dirty="0"/>
              <a:t>#tidytuesday, #Rtistry (generative art with R)</a:t>
            </a:r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7654A-E5DF-4953-A5AF-90708D53B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0587" y="1220786"/>
            <a:ext cx="5218677" cy="1754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068FC6-0DA6-4817-9316-64BAAFE6EBB8}"/>
              </a:ext>
            </a:extLst>
          </p:cNvPr>
          <p:cNvSpPr txBox="1"/>
          <p:nvPr/>
        </p:nvSpPr>
        <p:spPr>
          <a:xfrm>
            <a:off x="6873346" y="3295058"/>
            <a:ext cx="47242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Learn how ggplot2 </a:t>
            </a:r>
            <a:r>
              <a:rPr lang="en-GB" sz="2400" i="1" dirty="0"/>
              <a:t>works</a:t>
            </a:r>
            <a:r>
              <a:rPr lang="en-GB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If you’re stuck, look at a book, official documentation or a vignette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Think about why it does what it does</a:t>
            </a:r>
          </a:p>
        </p:txBody>
      </p:sp>
    </p:spTree>
    <p:extLst>
      <p:ext uri="{BB962C8B-B14F-4D97-AF65-F5344CB8AC3E}">
        <p14:creationId xmlns:p14="http://schemas.microsoft.com/office/powerpoint/2010/main" val="42769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4115-89CF-4AB5-A686-8475FB58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www.r-graph-gallery.com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EFDBC-C85A-4147-BEC5-7E254639F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FF9BD-90F5-4665-AA33-4AEE463F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825" y="1456531"/>
            <a:ext cx="4867275" cy="4581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85D679-0CCF-49FD-BF2D-0CD35FFEC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8369"/>
            <a:ext cx="7360451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4040F1-F800-4C8C-B591-8C12F2BF0EC6}"/>
              </a:ext>
            </a:extLst>
          </p:cNvPr>
          <p:cNvSpPr txBox="1"/>
          <p:nvPr/>
        </p:nvSpPr>
        <p:spPr>
          <a:xfrm>
            <a:off x="653143" y="6222484"/>
            <a:ext cx="9500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https://www.r-graph-gallery.com/294-basic-ridgeline-plot.html#color</a:t>
            </a:r>
          </a:p>
        </p:txBody>
      </p:sp>
    </p:spTree>
    <p:extLst>
      <p:ext uri="{BB962C8B-B14F-4D97-AF65-F5344CB8AC3E}">
        <p14:creationId xmlns:p14="http://schemas.microsoft.com/office/powerpoint/2010/main" val="3852762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33D8-5CAB-4A17-83AF-71B441E02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FC26D6-9D30-490D-8FE2-263D8EB0C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37" y="2552877"/>
            <a:ext cx="5964632" cy="3921243"/>
          </a:xfr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2AF35A8-E6FE-48A5-9CBF-1539229AB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1725" y="2148840"/>
            <a:ext cx="48006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236C70-E06D-4066-9909-689259E62DB2}"/>
              </a:ext>
            </a:extLst>
          </p:cNvPr>
          <p:cNvSpPr/>
          <p:nvPr/>
        </p:nvSpPr>
        <p:spPr>
          <a:xfrm>
            <a:off x="311936" y="1229070"/>
            <a:ext cx="549990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Horizontal plots can be easier to read than vertical ones</a:t>
            </a:r>
          </a:p>
          <a:p>
            <a:r>
              <a:rPr lang="en-GB" b="1" dirty="0"/>
              <a:t>Can use Unicode characters (here Greek)</a:t>
            </a:r>
          </a:p>
          <a:p>
            <a:r>
              <a:rPr lang="en-GB" b="1" dirty="0"/>
              <a:t>Layering two kinds of plot</a:t>
            </a:r>
          </a:p>
          <a:p>
            <a:r>
              <a:rPr lang="en-GB" b="1" dirty="0" err="1"/>
              <a:t>Facetting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648C52-7796-4184-9662-C230E28068D6}"/>
              </a:ext>
            </a:extLst>
          </p:cNvPr>
          <p:cNvSpPr/>
          <p:nvPr/>
        </p:nvSpPr>
        <p:spPr>
          <a:xfrm>
            <a:off x="6897293" y="1622081"/>
            <a:ext cx="4129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Easy faceting and good control of legends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909A8-C906-4D7D-8D74-B5B4BC36625A}"/>
              </a:ext>
            </a:extLst>
          </p:cNvPr>
          <p:cNvSpPr/>
          <p:nvPr/>
        </p:nvSpPr>
        <p:spPr>
          <a:xfrm>
            <a:off x="6897293" y="5577840"/>
            <a:ext cx="4820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 cumulative incidence function from ‘survival’ package.  *any* set of results can be graphed if we can make it into a </a:t>
            </a:r>
            <a:r>
              <a:rPr lang="en-GB" b="1" dirty="0" err="1"/>
              <a:t>dataframe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180248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0464-B6B0-40D8-BED2-23843F4F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Dot plots / Confidence intervals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FB390B1-7443-41AD-AF94-807000CDA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5" y="1365269"/>
            <a:ext cx="9767367" cy="5074860"/>
          </a:xfrm>
        </p:spPr>
      </p:pic>
    </p:spTree>
    <p:extLst>
      <p:ext uri="{BB962C8B-B14F-4D97-AF65-F5344CB8AC3E}">
        <p14:creationId xmlns:p14="http://schemas.microsoft.com/office/powerpoint/2010/main" val="322339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E96F-AFF9-444E-BD1A-FDA67B7D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3B3B5A-DBE8-43C0-ACC1-A7BCAD465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1" y="1622041"/>
            <a:ext cx="5767624" cy="463461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CA7435-F954-4933-BF9E-923C9BCBF49E}"/>
              </a:ext>
            </a:extLst>
          </p:cNvPr>
          <p:cNvSpPr/>
          <p:nvPr/>
        </p:nvSpPr>
        <p:spPr>
          <a:xfrm>
            <a:off x="6451693" y="1926472"/>
            <a:ext cx="3532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Using ‘</a:t>
            </a:r>
            <a:r>
              <a:rPr lang="en-GB" b="1" dirty="0" err="1"/>
              <a:t>ggrepel</a:t>
            </a:r>
            <a:r>
              <a:rPr lang="en-GB" dirty="0"/>
              <a:t>’ labels will avoid points and each other</a:t>
            </a:r>
          </a:p>
        </p:txBody>
      </p:sp>
    </p:spTree>
    <p:extLst>
      <p:ext uri="{BB962C8B-B14F-4D97-AF65-F5344CB8AC3E}">
        <p14:creationId xmlns:p14="http://schemas.microsoft.com/office/powerpoint/2010/main" val="1897512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F85-E3C4-4BDE-B960-86B367D2B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3" y="245766"/>
            <a:ext cx="10515600" cy="643467"/>
          </a:xfrm>
        </p:spPr>
        <p:txBody>
          <a:bodyPr>
            <a:normAutofit fontScale="90000"/>
          </a:bodyPr>
          <a:lstStyle/>
          <a:p>
            <a:r>
              <a:rPr lang="en-GB" dirty="0"/>
              <a:t>heatmaps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6BF6018F-539F-4B6E-A385-45447781E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7798" y="1147976"/>
            <a:ext cx="8638307" cy="539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59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46B66-38CB-4797-96B0-0B525967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828"/>
          </a:xfrm>
        </p:spPr>
        <p:txBody>
          <a:bodyPr>
            <a:normAutofit/>
          </a:bodyPr>
          <a:lstStyle/>
          <a:p>
            <a:r>
              <a:rPr lang="en-GB" dirty="0"/>
              <a:t>Packages for extending </a:t>
            </a:r>
            <a:r>
              <a:rPr lang="en-GB" dirty="0" err="1"/>
              <a:t>ggplot</a:t>
            </a:r>
            <a:r>
              <a:rPr lang="en-GB" dirty="0"/>
              <a:t>:</a:t>
            </a:r>
            <a:endParaRPr lang="en-GB" b="1" dirty="0"/>
          </a:p>
        </p:txBody>
      </p:sp>
      <p:pic>
        <p:nvPicPr>
          <p:cNvPr id="8" name="animation3">
            <a:hlinkClick r:id="" action="ppaction://media"/>
            <a:extLst>
              <a:ext uri="{FF2B5EF4-FFF2-40B4-BE49-F238E27FC236}">
                <a16:creationId xmlns:a16="http://schemas.microsoft.com/office/drawing/2014/main" id="{6148A34B-68C2-4F1B-B16F-B3AF8C472C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9687" y="1449519"/>
            <a:ext cx="5802313" cy="441409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67E6BC-9C28-47C8-B92E-280DB256DEC3}"/>
              </a:ext>
            </a:extLst>
          </p:cNvPr>
          <p:cNvSpPr/>
          <p:nvPr/>
        </p:nvSpPr>
        <p:spPr>
          <a:xfrm>
            <a:off x="6552292" y="1866325"/>
            <a:ext cx="2395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gganimate</a:t>
            </a:r>
            <a:r>
              <a:rPr lang="en-GB" b="1" dirty="0"/>
              <a:t> (animation)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8B772B-363D-4701-8E15-16D705EA57DF}"/>
              </a:ext>
            </a:extLst>
          </p:cNvPr>
          <p:cNvSpPr/>
          <p:nvPr/>
        </p:nvSpPr>
        <p:spPr>
          <a:xfrm>
            <a:off x="664274" y="1866325"/>
            <a:ext cx="1112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sf (maps) </a:t>
            </a:r>
            <a:endParaRPr lang="en-GB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E102765F-952D-43B7-8578-59FE55D6C5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78" b="28984"/>
          <a:stretch/>
        </p:blipFill>
        <p:spPr>
          <a:xfrm>
            <a:off x="494528" y="2235657"/>
            <a:ext cx="5486400" cy="284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F3CA2B-27E5-4482-A454-FBEAD7EDE15B}"/>
              </a:ext>
            </a:extLst>
          </p:cNvPr>
          <p:cNvSpPr txBox="1"/>
          <p:nvPr/>
        </p:nvSpPr>
        <p:spPr>
          <a:xfrm>
            <a:off x="1655601" y="5569508"/>
            <a:ext cx="8906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There are hundreds of these add on packages!</a:t>
            </a:r>
          </a:p>
        </p:txBody>
      </p:sp>
    </p:spTree>
    <p:extLst>
      <p:ext uri="{BB962C8B-B14F-4D97-AF65-F5344CB8AC3E}">
        <p14:creationId xmlns:p14="http://schemas.microsoft.com/office/powerpoint/2010/main" val="38002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A7B1-D6C7-4EA1-A710-6B6743405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https://bbc.github.io/rcookbook/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09320-CD8D-43E9-B43E-13A1258DC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64859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BBC and FT now only use R and ggplot2 to make their graphics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386DA-8C80-42DD-99A6-D351BD86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776" y="1690687"/>
            <a:ext cx="599749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C45A5FC-6710-4227-93B2-47A29E3FB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10" y="1339865"/>
            <a:ext cx="5285982" cy="5285982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B427364F-CB39-4F06-8558-F545884DA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162" y="0"/>
            <a:ext cx="12290323" cy="1105592"/>
          </a:xfrm>
          <a:solidFill>
            <a:schemeClr val="tx1"/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en-GB" dirty="0"/>
              <a:t>Plotting for fun!</a:t>
            </a:r>
          </a:p>
        </p:txBody>
      </p:sp>
      <p:pic>
        <p:nvPicPr>
          <p:cNvPr id="11" name="lorentz">
            <a:hlinkClick r:id="" action="ppaction://media"/>
            <a:extLst>
              <a:ext uri="{FF2B5EF4-FFF2-40B4-BE49-F238E27FC236}">
                <a16:creationId xmlns:a16="http://schemas.microsoft.com/office/drawing/2014/main" id="{D15FF32F-B5BC-4A63-9937-D2AC93492A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90930" y="1278004"/>
            <a:ext cx="5479960" cy="540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3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A5A35-5027-417D-ACF5-7DEC2C1B8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Day 2 revision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D338-7CDC-4A92-AEE8-2F64F848A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Goal</a:t>
            </a:r>
          </a:p>
          <a:p>
            <a:r>
              <a:rPr lang="en-GB" dirty="0"/>
              <a:t>Load data</a:t>
            </a:r>
          </a:p>
          <a:p>
            <a:r>
              <a:rPr lang="en-GB" dirty="0"/>
              <a:t>Clean and code</a:t>
            </a:r>
          </a:p>
          <a:p>
            <a:r>
              <a:rPr lang="en-GB" b="1" dirty="0"/>
              <a:t>Describe data</a:t>
            </a:r>
            <a:r>
              <a:rPr lang="en-GB" dirty="0"/>
              <a:t> to understand it</a:t>
            </a:r>
          </a:p>
          <a:p>
            <a:r>
              <a:rPr lang="en-GB" dirty="0"/>
              <a:t>Answer research questions by </a:t>
            </a:r>
            <a:r>
              <a:rPr lang="en-GB" b="1" dirty="0"/>
              <a:t>statistical modelling</a:t>
            </a:r>
          </a:p>
          <a:p>
            <a:r>
              <a:rPr lang="en-GB" b="1" dirty="0"/>
              <a:t>Evaluate/diagnose models</a:t>
            </a:r>
          </a:p>
        </p:txBody>
      </p:sp>
    </p:spTree>
    <p:extLst>
      <p:ext uri="{BB962C8B-B14F-4D97-AF65-F5344CB8AC3E}">
        <p14:creationId xmlns:p14="http://schemas.microsoft.com/office/powerpoint/2010/main" val="2879502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2BD4-1D81-4D3D-9BB0-4CED4732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only limit is your imagination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6F96-7E93-47F6-90A5-4E019DF53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63"/>
            <a:ext cx="10515600" cy="3036599"/>
          </a:xfrm>
        </p:spPr>
        <p:txBody>
          <a:bodyPr/>
          <a:lstStyle/>
          <a:p>
            <a:r>
              <a:rPr lang="en-GB" sz="2800" dirty="0"/>
              <a:t>Data coaster! </a:t>
            </a:r>
            <a:r>
              <a:rPr lang="en-GB" sz="2800" dirty="0">
                <a:hlinkClick r:id="rId2"/>
              </a:rPr>
              <a:t>https://www.tylermw.com/datacoaster-tycoon/</a:t>
            </a:r>
            <a:r>
              <a:rPr lang="en-GB" sz="280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1624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64077-E7AA-45BA-95E8-DB839CC7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6652"/>
            <a:ext cx="12192000" cy="1105592"/>
          </a:xfrm>
        </p:spPr>
        <p:txBody>
          <a:bodyPr/>
          <a:lstStyle/>
          <a:p>
            <a:r>
              <a:rPr lang="en-GB" dirty="0"/>
              <a:t>A simple example (do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85A53-4A21-4592-ADCF-7226316F8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682" y="2883159"/>
            <a:ext cx="10262118" cy="3293804"/>
          </a:xfrm>
        </p:spPr>
        <p:txBody>
          <a:bodyPr/>
          <a:lstStyle/>
          <a:p>
            <a:pPr marL="0" indent="0">
              <a:buNone/>
            </a:pPr>
            <a:r>
              <a:rPr lang="en-GB" sz="2000" b="1" dirty="0" err="1">
                <a:latin typeface="Consolas" panose="020B0609020204030204" pitchFamily="49" charset="0"/>
              </a:rPr>
              <a:t>ggplot</a:t>
            </a:r>
            <a:r>
              <a:rPr lang="en-GB" sz="2000" b="1" dirty="0">
                <a:latin typeface="Consolas" panose="020B0609020204030204" pitchFamily="49" charset="0"/>
              </a:rPr>
              <a:t>( data = </a:t>
            </a:r>
            <a:r>
              <a:rPr lang="en-GB" sz="2000" b="1" dirty="0" err="1">
                <a:latin typeface="Consolas" panose="020B0609020204030204" pitchFamily="49" charset="0"/>
              </a:rPr>
              <a:t>walkingdata</a:t>
            </a:r>
            <a:r>
              <a:rPr lang="en-GB" sz="2000" b="1" dirty="0">
                <a:latin typeface="Consolas" panose="020B0609020204030204" pitchFamily="49" charset="0"/>
              </a:rPr>
              <a:t> ) + </a:t>
            </a:r>
          </a:p>
          <a:p>
            <a:pPr marL="0" indent="0">
              <a:buNone/>
            </a:pPr>
            <a:r>
              <a:rPr lang="en-GB" sz="2000" b="1" dirty="0">
                <a:latin typeface="Consolas" panose="020B0609020204030204" pitchFamily="49" charset="0"/>
              </a:rPr>
              <a:t>	</a:t>
            </a:r>
            <a:r>
              <a:rPr lang="en-GB" sz="2000" b="1" dirty="0" err="1">
                <a:latin typeface="Consolas" panose="020B0609020204030204" pitchFamily="49" charset="0"/>
              </a:rPr>
              <a:t>aes</a:t>
            </a:r>
            <a:r>
              <a:rPr lang="en-GB" sz="2000" b="1" dirty="0">
                <a:latin typeface="Consolas" panose="020B0609020204030204" pitchFamily="49" charset="0"/>
              </a:rPr>
              <a:t>(x=age, y=time) + </a:t>
            </a:r>
          </a:p>
          <a:p>
            <a:pPr marL="0" indent="0">
              <a:buNone/>
            </a:pPr>
            <a:r>
              <a:rPr lang="en-GB" sz="2000" b="1" dirty="0">
                <a:latin typeface="Consolas" panose="020B0609020204030204" pitchFamily="49" charset="0"/>
              </a:rPr>
              <a:t>	</a:t>
            </a:r>
            <a:r>
              <a:rPr lang="en-GB" sz="2000" b="1" dirty="0" err="1">
                <a:latin typeface="Consolas" panose="020B0609020204030204" pitchFamily="49" charset="0"/>
              </a:rPr>
              <a:t>geom_point</a:t>
            </a:r>
            <a:r>
              <a:rPr lang="en-GB" sz="2000" b="1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537550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E490-F19D-4DA6-95A8-1EE2B9F01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</a:t>
            </a:r>
            <a:r>
              <a:rPr lang="en-GB" b="1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EB815-A258-4879-A8C2-178AD11B6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How does ggplot2 work?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describe the components of the graph you want in code</a:t>
            </a:r>
          </a:p>
          <a:p>
            <a:pPr marL="0" indent="0">
              <a:buNone/>
            </a:pPr>
            <a:r>
              <a:rPr lang="en-GB" dirty="0"/>
              <a:t>Using a ‘</a:t>
            </a:r>
            <a:r>
              <a:rPr lang="en-GB" b="1" dirty="0"/>
              <a:t>grammar of graphics</a:t>
            </a:r>
            <a:r>
              <a:rPr lang="en-GB" dirty="0"/>
              <a:t>’ that describes how your data should be presented.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ggplot2 implements this idea for 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(go to flipbook).</a:t>
            </a:r>
          </a:p>
        </p:txBody>
      </p:sp>
    </p:spTree>
    <p:extLst>
      <p:ext uri="{BB962C8B-B14F-4D97-AF65-F5344CB8AC3E}">
        <p14:creationId xmlns:p14="http://schemas.microsoft.com/office/powerpoint/2010/main" val="677571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5270-2AB6-4FE1-9D9A-11BC8FF1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C956-1439-40D0-85E4-B851E10E4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central idea of </a:t>
            </a:r>
            <a:r>
              <a:rPr lang="en-GB" dirty="0" err="1"/>
              <a:t>ggplot</a:t>
            </a:r>
            <a:r>
              <a:rPr lang="en-GB" dirty="0"/>
              <a:t> is aesthetic mapping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F80622-1302-4413-B481-EAA19B85D6C8}"/>
              </a:ext>
            </a:extLst>
          </p:cNvPr>
          <p:cNvSpPr/>
          <p:nvPr/>
        </p:nvSpPr>
        <p:spPr>
          <a:xfrm>
            <a:off x="2884870" y="3699447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9C0A6C-0A81-46A4-834D-BCD55799F101}"/>
              </a:ext>
            </a:extLst>
          </p:cNvPr>
          <p:cNvSpPr txBox="1"/>
          <p:nvPr/>
        </p:nvSpPr>
        <p:spPr>
          <a:xfrm>
            <a:off x="2884869" y="330419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843078-7264-4D8F-9CDA-A133A3FF9738}"/>
              </a:ext>
            </a:extLst>
          </p:cNvPr>
          <p:cNvSpPr txBox="1"/>
          <p:nvPr/>
        </p:nvSpPr>
        <p:spPr>
          <a:xfrm>
            <a:off x="2884864" y="367938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2A92B-9FB1-45BF-9F24-4F608FEB2801}"/>
              </a:ext>
            </a:extLst>
          </p:cNvPr>
          <p:cNvSpPr txBox="1"/>
          <p:nvPr/>
        </p:nvSpPr>
        <p:spPr>
          <a:xfrm>
            <a:off x="2884856" y="404095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42D0E3-F389-4FE9-98EC-FE96DF4FECD7}"/>
              </a:ext>
            </a:extLst>
          </p:cNvPr>
          <p:cNvSpPr txBox="1"/>
          <p:nvPr/>
        </p:nvSpPr>
        <p:spPr>
          <a:xfrm>
            <a:off x="2884843" y="43668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37C322-E6DD-4489-87F6-8F2F78CC1624}"/>
              </a:ext>
            </a:extLst>
          </p:cNvPr>
          <p:cNvSpPr txBox="1"/>
          <p:nvPr/>
        </p:nvSpPr>
        <p:spPr>
          <a:xfrm>
            <a:off x="2884843" y="478752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21AED-3811-45C3-A186-95004A1D855B}"/>
              </a:ext>
            </a:extLst>
          </p:cNvPr>
          <p:cNvSpPr txBox="1"/>
          <p:nvPr/>
        </p:nvSpPr>
        <p:spPr>
          <a:xfrm>
            <a:off x="2884843" y="51500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CB5C4A-B5E4-4DA2-87CE-8F97212E040B}"/>
              </a:ext>
            </a:extLst>
          </p:cNvPr>
          <p:cNvSpPr/>
          <p:nvPr/>
        </p:nvSpPr>
        <p:spPr>
          <a:xfrm>
            <a:off x="7431703" y="3699447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51D2A-0706-4FEC-9823-57CF7712263B}"/>
              </a:ext>
            </a:extLst>
          </p:cNvPr>
          <p:cNvSpPr txBox="1"/>
          <p:nvPr/>
        </p:nvSpPr>
        <p:spPr>
          <a:xfrm>
            <a:off x="6236194" y="3268960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21ADCE-7440-40BC-972D-BA25045ADE7E}"/>
              </a:ext>
            </a:extLst>
          </p:cNvPr>
          <p:cNvSpPr txBox="1"/>
          <p:nvPr/>
        </p:nvSpPr>
        <p:spPr>
          <a:xfrm>
            <a:off x="7431700" y="369520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57D9F6-15D7-4C61-99DC-44D4DB5BB982}"/>
              </a:ext>
            </a:extLst>
          </p:cNvPr>
          <p:cNvSpPr txBox="1"/>
          <p:nvPr/>
        </p:nvSpPr>
        <p:spPr>
          <a:xfrm>
            <a:off x="7431692" y="405399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E92EFC-21B3-410F-8A46-980DBC035C1D}"/>
              </a:ext>
            </a:extLst>
          </p:cNvPr>
          <p:cNvSpPr txBox="1"/>
          <p:nvPr/>
        </p:nvSpPr>
        <p:spPr>
          <a:xfrm>
            <a:off x="7431626" y="440093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EC01B9-6088-4098-85C4-5E8AC19380F8}"/>
              </a:ext>
            </a:extLst>
          </p:cNvPr>
          <p:cNvSpPr txBox="1"/>
          <p:nvPr/>
        </p:nvSpPr>
        <p:spPr>
          <a:xfrm>
            <a:off x="7431665" y="472381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46648D-57C2-4FF5-921B-7EBE2F7D41B2}"/>
              </a:ext>
            </a:extLst>
          </p:cNvPr>
          <p:cNvSpPr txBox="1"/>
          <p:nvPr/>
        </p:nvSpPr>
        <p:spPr>
          <a:xfrm>
            <a:off x="7431665" y="507074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3A48ED-991F-473D-9AC8-CA6D0CB44140}"/>
              </a:ext>
            </a:extLst>
          </p:cNvPr>
          <p:cNvCxnSpPr>
            <a:cxnSpLocks/>
          </p:cNvCxnSpPr>
          <p:nvPr/>
        </p:nvCxnSpPr>
        <p:spPr>
          <a:xfrm flipV="1">
            <a:off x="4404049" y="3941178"/>
            <a:ext cx="3452327" cy="10310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FEB5B2-206F-4A7D-AC67-666B4FAD3D60}"/>
              </a:ext>
            </a:extLst>
          </p:cNvPr>
          <p:cNvCxnSpPr>
            <a:cxnSpLocks/>
          </p:cNvCxnSpPr>
          <p:nvPr/>
        </p:nvCxnSpPr>
        <p:spPr>
          <a:xfrm flipV="1">
            <a:off x="4403975" y="4273856"/>
            <a:ext cx="3452401" cy="1071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D7F5F1-27AC-4C33-9868-3CEA24DF036D}"/>
              </a:ext>
            </a:extLst>
          </p:cNvPr>
          <p:cNvSpPr txBox="1"/>
          <p:nvPr/>
        </p:nvSpPr>
        <p:spPr>
          <a:xfrm>
            <a:off x="5219350" y="3143404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782E00-7D75-44F9-9AB8-B0E4A0F396F6}"/>
              </a:ext>
            </a:extLst>
          </p:cNvPr>
          <p:cNvCxnSpPr/>
          <p:nvPr/>
        </p:nvCxnSpPr>
        <p:spPr>
          <a:xfrm>
            <a:off x="4403975" y="3888582"/>
            <a:ext cx="3452401" cy="13755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87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765F-B5FD-4304-96C5-023953B8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Elements of ggplot2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2E33E-D685-4B09-A49C-DAF44B55D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Data </a:t>
            </a:r>
            <a:r>
              <a:rPr lang="en-GB" dirty="0"/>
              <a:t>– which data frame to use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Aesthetic mapping </a:t>
            </a:r>
            <a:r>
              <a:rPr lang="en-GB" dirty="0"/>
              <a:t>– how the variables in your data map onto the graph and graph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Geometric objects </a:t>
            </a:r>
            <a:r>
              <a:rPr lang="en-GB" dirty="0"/>
              <a:t>– what objects represent the data (box, line, point etc)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Scales </a:t>
            </a:r>
            <a:r>
              <a:rPr lang="en-GB" dirty="0"/>
              <a:t>– how should values be mapped and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Facets </a:t>
            </a:r>
            <a:r>
              <a:rPr lang="en-GB" dirty="0"/>
              <a:t>– stratification of the graph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Statistics </a:t>
            </a:r>
            <a:r>
              <a:rPr lang="en-GB" dirty="0"/>
              <a:t>– </a:t>
            </a:r>
            <a:r>
              <a:rPr lang="en-GB" dirty="0" err="1"/>
              <a:t>eg</a:t>
            </a:r>
            <a:r>
              <a:rPr lang="en-GB" dirty="0"/>
              <a:t> means, counts or standard errors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Coordinates </a:t>
            </a:r>
            <a:r>
              <a:rPr lang="en-GB" dirty="0"/>
              <a:t>–the dimensions of the plot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Labels </a:t>
            </a:r>
            <a:r>
              <a:rPr lang="en-GB" dirty="0"/>
              <a:t>– how should the aesthetics be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Theme </a:t>
            </a:r>
            <a:r>
              <a:rPr lang="en-GB" dirty="0"/>
              <a:t>– extra detail about the look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19F492-703B-4D4C-BE30-052326AF46EC}"/>
              </a:ext>
            </a:extLst>
          </p:cNvPr>
          <p:cNvSpPr/>
          <p:nvPr/>
        </p:nvSpPr>
        <p:spPr>
          <a:xfrm>
            <a:off x="645952" y="1560352"/>
            <a:ext cx="10707848" cy="18686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03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117E1-0803-4778-AC86-7DF4A4BB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C820-B35C-4470-8407-883AB7AF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Choose the data frame that you want to use: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won’t do anything useful by itself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2532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1493-F5F2-46CE-9877-C0E5536C9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 – 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485FA-E4F5-4E92-A383-09247FD27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Aesthetic mapping:  </a:t>
            </a:r>
          </a:p>
          <a:p>
            <a:pPr marL="0" indent="0">
              <a:buNone/>
            </a:pPr>
            <a:r>
              <a:rPr lang="en-GB" b="1" i="1" dirty="0"/>
              <a:t>How are the columns in your data represented on your graph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First decide which variables will be represented on the x and y axes: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(x=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treated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y=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time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did it do?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59597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 – add a ‘</a:t>
            </a:r>
            <a:r>
              <a:rPr lang="en-GB" dirty="0" err="1"/>
              <a:t>geom</a:t>
            </a:r>
            <a:r>
              <a:rPr lang="en-GB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Add a geometric object: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geom_point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/>
              <a:t>Note the ‘+’ used to ‘add’ gg objects.  This is how we add elements together.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32026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EE6F0-59E9-4128-946E-6D0AF66F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847F1-7C71-4FB8-BDF1-1FA689CE7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66299-D229-41DE-A9B3-A34DF7E2C7EB}"/>
              </a:ext>
            </a:extLst>
          </p:cNvPr>
          <p:cNvSpPr/>
          <p:nvPr/>
        </p:nvSpPr>
        <p:spPr>
          <a:xfrm>
            <a:off x="2894201" y="2878353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06F64-FB69-4B8B-9C08-9D1805DBB884}"/>
              </a:ext>
            </a:extLst>
          </p:cNvPr>
          <p:cNvSpPr txBox="1"/>
          <p:nvPr/>
        </p:nvSpPr>
        <p:spPr>
          <a:xfrm>
            <a:off x="2894200" y="248310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F4398A-717B-43F2-8F10-7A145566A6C8}"/>
              </a:ext>
            </a:extLst>
          </p:cNvPr>
          <p:cNvSpPr txBox="1"/>
          <p:nvPr/>
        </p:nvSpPr>
        <p:spPr>
          <a:xfrm>
            <a:off x="2894195" y="285828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C8760-1DFE-44C5-BD0D-AB2D828B56FB}"/>
              </a:ext>
            </a:extLst>
          </p:cNvPr>
          <p:cNvSpPr txBox="1"/>
          <p:nvPr/>
        </p:nvSpPr>
        <p:spPr>
          <a:xfrm>
            <a:off x="2894187" y="321986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C6B16-EE6E-4F0A-B4AE-E352404A93C0}"/>
              </a:ext>
            </a:extLst>
          </p:cNvPr>
          <p:cNvSpPr txBox="1"/>
          <p:nvPr/>
        </p:nvSpPr>
        <p:spPr>
          <a:xfrm>
            <a:off x="2894174" y="35457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945D3-0891-4A2A-87B3-CD98A464F635}"/>
              </a:ext>
            </a:extLst>
          </p:cNvPr>
          <p:cNvSpPr txBox="1"/>
          <p:nvPr/>
        </p:nvSpPr>
        <p:spPr>
          <a:xfrm>
            <a:off x="2894174" y="396643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27D66-EA31-4946-B0DA-74AC6C584D5B}"/>
              </a:ext>
            </a:extLst>
          </p:cNvPr>
          <p:cNvSpPr txBox="1"/>
          <p:nvPr/>
        </p:nvSpPr>
        <p:spPr>
          <a:xfrm>
            <a:off x="2894174" y="43289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031A04-9295-4E09-B606-91F46A028DF3}"/>
              </a:ext>
            </a:extLst>
          </p:cNvPr>
          <p:cNvSpPr/>
          <p:nvPr/>
        </p:nvSpPr>
        <p:spPr>
          <a:xfrm>
            <a:off x="7441034" y="2878353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CA8B4-7EBA-454B-ABA1-3AB4B469E8C8}"/>
              </a:ext>
            </a:extLst>
          </p:cNvPr>
          <p:cNvSpPr txBox="1"/>
          <p:nvPr/>
        </p:nvSpPr>
        <p:spPr>
          <a:xfrm>
            <a:off x="6245525" y="2447866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 used by </a:t>
            </a:r>
            <a:r>
              <a:rPr lang="en-GB" dirty="0" err="1"/>
              <a:t>geom_point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3493F9-A1CF-4421-9174-B4D8CC9488EC}"/>
              </a:ext>
            </a:extLst>
          </p:cNvPr>
          <p:cNvSpPr txBox="1"/>
          <p:nvPr/>
        </p:nvSpPr>
        <p:spPr>
          <a:xfrm>
            <a:off x="7441031" y="287410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256DE-418E-4A51-84F7-22AFD52348D2}"/>
              </a:ext>
            </a:extLst>
          </p:cNvPr>
          <p:cNvSpPr txBox="1"/>
          <p:nvPr/>
        </p:nvSpPr>
        <p:spPr>
          <a:xfrm>
            <a:off x="7441023" y="323290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8DB41A-E33F-4EC1-9663-7D3148241029}"/>
              </a:ext>
            </a:extLst>
          </p:cNvPr>
          <p:cNvSpPr txBox="1"/>
          <p:nvPr/>
        </p:nvSpPr>
        <p:spPr>
          <a:xfrm>
            <a:off x="7440957" y="357983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95A8DE-F383-434B-ADB5-B8C69D1406B6}"/>
              </a:ext>
            </a:extLst>
          </p:cNvPr>
          <p:cNvSpPr txBox="1"/>
          <p:nvPr/>
        </p:nvSpPr>
        <p:spPr>
          <a:xfrm>
            <a:off x="7440996" y="390272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BBB04D-F3C6-4C8C-B10D-B9D9EB27F9CC}"/>
              </a:ext>
            </a:extLst>
          </p:cNvPr>
          <p:cNvSpPr txBox="1"/>
          <p:nvPr/>
        </p:nvSpPr>
        <p:spPr>
          <a:xfrm>
            <a:off x="7440996" y="4249654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4652FE-AB8E-4B07-B1E6-6F84734A906B}"/>
              </a:ext>
            </a:extLst>
          </p:cNvPr>
          <p:cNvCxnSpPr>
            <a:stCxn id="9" idx="3"/>
            <a:endCxn id="17" idx="1"/>
          </p:cNvCxnSpPr>
          <p:nvPr/>
        </p:nvCxnSpPr>
        <p:spPr>
          <a:xfrm flipV="1">
            <a:off x="4647473" y="3058773"/>
            <a:ext cx="2793558" cy="1092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83C06CE-F22C-4DD9-B5A6-B94DEE144D24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 flipV="1">
            <a:off x="4647473" y="3417571"/>
            <a:ext cx="2793550" cy="109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08D6AF-41E1-40C7-9759-086931F426D6}"/>
              </a:ext>
            </a:extLst>
          </p:cNvPr>
          <p:cNvSpPr txBox="1"/>
          <p:nvPr/>
        </p:nvSpPr>
        <p:spPr>
          <a:xfrm>
            <a:off x="5368875" y="4254110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314FC8-2017-429F-A243-F274C46A8485}"/>
              </a:ext>
            </a:extLst>
          </p:cNvPr>
          <p:cNvSpPr/>
          <p:nvPr/>
        </p:nvSpPr>
        <p:spPr>
          <a:xfrm>
            <a:off x="838200" y="5241391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endParaRPr lang="en-GB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5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geoms</a:t>
            </a:r>
            <a:r>
              <a:rPr lang="en-GB" dirty="0"/>
              <a:t> that I use a lot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579272"/>
              </p:ext>
            </p:extLst>
          </p:nvPr>
        </p:nvGraphicFramePr>
        <p:xfrm>
          <a:off x="1006679" y="1524000"/>
          <a:ext cx="10347121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46482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Points (scatter plot)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Box plots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Error bars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geom_col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Histograms or bar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Heatmaps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labels within the graph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‘</a:t>
                      </a:r>
                      <a:r>
                        <a:rPr lang="en-GB" dirty="0" err="1"/>
                        <a:t>beeswarm</a:t>
                      </a:r>
                      <a:r>
                        <a:rPr lang="en-GB" dirty="0"/>
                        <a:t>’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and labels that ‘get out of the way’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516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EEA7B-F623-4D26-BC23-7E89A6A68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Walking speed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34871-D2E9-479A-B955-69CAC2C35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An intervention was allocated at random to stroke rehab patients.</a:t>
            </a:r>
          </a:p>
          <a:p>
            <a:endParaRPr lang="en-GB" dirty="0"/>
          </a:p>
          <a:p>
            <a:r>
              <a:rPr lang="en-GB" dirty="0"/>
              <a:t>We recorded:</a:t>
            </a:r>
          </a:p>
          <a:p>
            <a:pPr lvl="1"/>
            <a:r>
              <a:rPr lang="en-GB" dirty="0"/>
              <a:t>Walking speed (time to complete a walking task)</a:t>
            </a:r>
          </a:p>
          <a:p>
            <a:pPr lvl="1"/>
            <a:r>
              <a:rPr lang="en-GB" dirty="0"/>
              <a:t>Age, sex, department</a:t>
            </a:r>
          </a:p>
          <a:p>
            <a:pPr lvl="1"/>
            <a:r>
              <a:rPr lang="en-GB" dirty="0"/>
              <a:t>Treatment allocation</a:t>
            </a:r>
          </a:p>
          <a:p>
            <a:endParaRPr lang="en-GB" dirty="0"/>
          </a:p>
          <a:p>
            <a:r>
              <a:rPr lang="en-GB" dirty="0"/>
              <a:t>We want to know:</a:t>
            </a:r>
          </a:p>
          <a:p>
            <a:pPr lvl="1"/>
            <a:r>
              <a:rPr lang="en-GB" dirty="0"/>
              <a:t>Did the intervention work?</a:t>
            </a:r>
          </a:p>
          <a:p>
            <a:pPr lvl="1"/>
            <a:r>
              <a:rPr lang="en-GB" dirty="0"/>
              <a:t>By how much does it work (what is the treatment effect?)</a:t>
            </a:r>
          </a:p>
          <a:p>
            <a:pPr lvl="1"/>
            <a:r>
              <a:rPr lang="en-GB" dirty="0"/>
              <a:t>Do patients from different departments have different recovery times</a:t>
            </a:r>
          </a:p>
          <a:p>
            <a:pPr lvl="1"/>
            <a:r>
              <a:rPr lang="en-GB" dirty="0"/>
              <a:t>Does the treatment effect vary by sex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16215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aesthetics do they </a:t>
            </a:r>
            <a:r>
              <a:rPr lang="en-GB" b="1" dirty="0"/>
              <a:t>need </a:t>
            </a:r>
            <a:r>
              <a:rPr lang="en-GB" dirty="0"/>
              <a:t>or use?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2435814"/>
              </p:ext>
            </p:extLst>
          </p:nvPr>
        </p:nvGraphicFramePr>
        <p:xfrm>
          <a:off x="1006679" y="1834014"/>
          <a:ext cx="10347121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Possible aesthetics.  Needed = bold.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geom_path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geom_step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x</a:t>
                      </a:r>
                      <a:r>
                        <a:rPr lang="fr-FR" b="0" dirty="0"/>
                        <a:t>,</a:t>
                      </a:r>
                      <a:r>
                        <a:rPr lang="fr-FR" b="1" dirty="0"/>
                        <a:t> y</a:t>
                      </a:r>
                      <a:r>
                        <a:rPr lang="fr-FR" b="0" dirty="0"/>
                        <a:t>,</a:t>
                      </a:r>
                      <a:r>
                        <a:rPr lang="fr-FR" dirty="0"/>
                        <a:t> alpha, </a:t>
                      </a:r>
                      <a:r>
                        <a:rPr lang="fr-FR" dirty="0" err="1"/>
                        <a:t>color</a:t>
                      </a:r>
                      <a:r>
                        <a:rPr lang="fr-FR" dirty="0"/>
                        <a:t>, </a:t>
                      </a:r>
                      <a:r>
                        <a:rPr lang="fr-FR" dirty="0" err="1"/>
                        <a:t>linetype</a:t>
                      </a:r>
                      <a:r>
                        <a:rPr lang="fr-FR" dirty="0"/>
                        <a:t>, size,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(</a:t>
                      </a:r>
                      <a:r>
                        <a:rPr lang="en-GB" b="1" i="1" dirty="0"/>
                        <a:t>lower, upper, middle, </a:t>
                      </a:r>
                      <a:r>
                        <a:rPr lang="en-GB" b="1" i="1" dirty="0" err="1"/>
                        <a:t>ymin</a:t>
                      </a:r>
                      <a:r>
                        <a:rPr lang="en-GB" b="1" i="1" dirty="0"/>
                        <a:t>, </a:t>
                      </a:r>
                      <a:r>
                        <a:rPr lang="en-GB" b="1" i="1" dirty="0" err="1"/>
                        <a:t>ymax</a:t>
                      </a:r>
                      <a:r>
                        <a:rPr lang="en-GB" b="1" i="1" dirty="0"/>
                        <a:t>)</a:t>
                      </a:r>
                      <a:r>
                        <a:rPr lang="en-GB" b="1" dirty="0"/>
                        <a:t>, </a:t>
                      </a:r>
                      <a:r>
                        <a:rPr lang="en-GB" dirty="0"/>
                        <a:t>alpha, colour, fill, group,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shape, size, 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dirty="0" err="1"/>
                        <a:t>ymin</a:t>
                      </a:r>
                      <a:r>
                        <a:rPr lang="en-GB" b="1" dirty="0"/>
                        <a:t>, </a:t>
                      </a:r>
                      <a:r>
                        <a:rPr lang="en-GB" b="1" dirty="0" err="1"/>
                        <a:t>ymax</a:t>
                      </a:r>
                      <a:r>
                        <a:rPr lang="en-GB" dirty="0"/>
                        <a:t>, size,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colour, width, alpha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geom_bar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</a:t>
                      </a:r>
                      <a:r>
                        <a:rPr lang="en-GB" b="0" dirty="0"/>
                        <a:t>y, alpha </a:t>
                      </a:r>
                      <a:r>
                        <a:rPr lang="en-GB" b="0" dirty="0" err="1"/>
                        <a:t>color</a:t>
                      </a:r>
                      <a:r>
                        <a:rPr lang="en-GB" b="0" dirty="0"/>
                        <a:t>, fill, group, </a:t>
                      </a:r>
                      <a:r>
                        <a:rPr lang="en-GB" b="0" dirty="0" err="1"/>
                        <a:t>linetype</a:t>
                      </a:r>
                      <a:r>
                        <a:rPr lang="en-GB" b="0" dirty="0"/>
                        <a:t>,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height,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size,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label, alpha, colour,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same as </a:t>
                      </a:r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same as </a:t>
                      </a:r>
                      <a:r>
                        <a:rPr lang="en-GB" b="0" dirty="0" err="1"/>
                        <a:t>geom_text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6751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F3278-2F30-48A8-A958-E3F9A79C6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4 - Scales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6DA5B-A88E-410E-98F4-AC2B2709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Scale functions describe </a:t>
            </a:r>
            <a:r>
              <a:rPr lang="en-GB" b="1" i="1" dirty="0"/>
              <a:t>how </a:t>
            </a:r>
            <a:r>
              <a:rPr lang="en-GB" dirty="0"/>
              <a:t>the values in the data map to the aesthetic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For example: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Setting breaks for axis aesthetics: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scale_x_continuous</a:t>
            </a:r>
            <a:r>
              <a:rPr lang="en-GB" sz="2600" dirty="0">
                <a:latin typeface="Consolas" panose="020B0609020204030204" pitchFamily="49" charset="0"/>
              </a:rPr>
              <a:t>(breaks=c(1,2,3,4,5))</a:t>
            </a:r>
          </a:p>
          <a:p>
            <a:endParaRPr lang="en-GB" sz="2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600" dirty="0">
                <a:latin typeface="Consolas" panose="020B0609020204030204" pitchFamily="49" charset="0"/>
              </a:rPr>
              <a:t>Changing the scale to logarithmic:</a:t>
            </a:r>
          </a:p>
          <a:p>
            <a:r>
              <a:rPr lang="en-GB" sz="2600" dirty="0">
                <a:latin typeface="Consolas" panose="020B0609020204030204" pitchFamily="49" charset="0"/>
              </a:rPr>
              <a:t>scale_y_log10()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Picking more visually appealing colours for continuous or discrete scales: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scale_color_brewer</a:t>
            </a:r>
            <a:r>
              <a:rPr lang="en-GB" sz="2600" dirty="0">
                <a:latin typeface="Consolas" panose="020B0609020204030204" pitchFamily="49" charset="0"/>
              </a:rPr>
              <a:t>()  </a:t>
            </a:r>
            <a:r>
              <a:rPr lang="en-GB" sz="2600" i="1" dirty="0">
                <a:latin typeface="Consolas" panose="020B0609020204030204" pitchFamily="49" charset="0"/>
              </a:rPr>
              <a:t># There are hundreds of available colour palettes.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scale_fill_manual</a:t>
            </a:r>
            <a:r>
              <a:rPr lang="en-GB" sz="2600" dirty="0">
                <a:latin typeface="Consolas" panose="020B0609020204030204" pitchFamily="49" charset="0"/>
              </a:rPr>
              <a:t>(values=c(“</a:t>
            </a:r>
            <a:r>
              <a:rPr lang="en-GB" sz="2600" dirty="0" err="1">
                <a:latin typeface="Consolas" panose="020B0609020204030204" pitchFamily="49" charset="0"/>
              </a:rPr>
              <a:t>red”,”blue”,”green</a:t>
            </a:r>
            <a:r>
              <a:rPr lang="en-GB" sz="2600" dirty="0">
                <a:latin typeface="Consolas" panose="020B0609020204030204" pitchFamily="49" charset="0"/>
              </a:rPr>
              <a:t>”))</a:t>
            </a:r>
          </a:p>
        </p:txBody>
      </p:sp>
    </p:spTree>
    <p:extLst>
      <p:ext uri="{BB962C8B-B14F-4D97-AF65-F5344CB8AC3E}">
        <p14:creationId xmlns:p14="http://schemas.microsoft.com/office/powerpoint/2010/main" val="8493135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– Change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391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Scales define </a:t>
            </a:r>
            <a:r>
              <a:rPr lang="en-GB" i="1" dirty="0"/>
              <a:t>how </a:t>
            </a:r>
            <a:r>
              <a:rPr lang="en-GB" dirty="0"/>
              <a:t>the variable is mapped to the </a:t>
            </a:r>
            <a:r>
              <a:rPr lang="en-GB" dirty="0" err="1"/>
              <a:t>geom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scale_y_log10()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Scales are also how we define specific colours and shapes: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y=time,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=treated</a:t>
            </a:r>
            <a:r>
              <a:rPr lang="en-GB" sz="2400" dirty="0">
                <a:latin typeface="Consolas" panose="020B0609020204030204" pitchFamily="49" charset="0"/>
              </a:rPr>
              <a:t>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>
                <a:latin typeface="Consolas" panose="020B0609020204030204" pitchFamily="49" charset="0"/>
              </a:rPr>
              <a:t>scale_y_log10() +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scale_color_manual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(values=c(“treated”=“red”,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                            “control”=“black”))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835490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AA7-605B-496E-AEA7-7CB1903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5 -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20AE-A99E-4FE4-96A4-BEF1D715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well as the raw data we can add summaries.</a:t>
            </a:r>
          </a:p>
          <a:p>
            <a:r>
              <a:rPr lang="en-GB" dirty="0"/>
              <a:t>Add (for example) means and standard error.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+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=“bar”, </a:t>
            </a:r>
            <a:r>
              <a:rPr lang="en-GB" sz="2400" dirty="0" err="1">
                <a:latin typeface="Consolas" panose="020B0609020204030204" pitchFamily="49" charset="0"/>
              </a:rPr>
              <a:t>fun.y</a:t>
            </a:r>
            <a:r>
              <a:rPr lang="en-GB" sz="2400" dirty="0">
                <a:latin typeface="Consolas" panose="020B0609020204030204" pitchFamily="49" charset="0"/>
              </a:rPr>
              <a:t>=mean ) +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 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</a:t>
            </a:r>
            <a:r>
              <a:rPr lang="en-GB" sz="2400" dirty="0" err="1">
                <a:latin typeface="Consolas" panose="020B0609020204030204" pitchFamily="49" charset="0"/>
              </a:rPr>
              <a:t>errorbar</a:t>
            </a:r>
            <a:r>
              <a:rPr lang="en-GB" sz="2400" dirty="0">
                <a:latin typeface="Consolas" panose="020B0609020204030204" pitchFamily="49" charset="0"/>
              </a:rPr>
              <a:t>”, </a:t>
            </a:r>
            <a:r>
              <a:rPr lang="en-GB" sz="2400" dirty="0" err="1">
                <a:latin typeface="Consolas" panose="020B0609020204030204" pitchFamily="49" charset="0"/>
              </a:rPr>
              <a:t>fun.data</a:t>
            </a:r>
            <a:r>
              <a:rPr lang="en-GB" sz="2400" dirty="0">
                <a:latin typeface="Consolas" panose="020B0609020204030204" pitchFamily="49" charset="0"/>
              </a:rPr>
              <a:t>=</a:t>
            </a:r>
            <a:r>
              <a:rPr lang="en-GB" sz="2400" dirty="0" err="1">
                <a:latin typeface="Consolas" panose="020B0609020204030204" pitchFamily="49" charset="0"/>
              </a:rPr>
              <a:t>mean_se</a:t>
            </a:r>
            <a:r>
              <a:rPr lang="en-GB" sz="2400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endParaRPr lang="en-GB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 scatter plot can take </a:t>
            </a:r>
            <a:r>
              <a:rPr lang="en-GB" dirty="0" err="1">
                <a:latin typeface="Consolas" panose="020B0609020204030204" pitchFamily="49" charset="0"/>
              </a:rPr>
              <a:t>stat_smooth</a:t>
            </a:r>
            <a:r>
              <a:rPr lang="en-GB" dirty="0">
                <a:latin typeface="Consolas" panose="020B0609020204030204" pitchFamily="49" charset="0"/>
              </a:rPr>
              <a:t>() </a:t>
            </a:r>
            <a:r>
              <a:rPr lang="en-GB" dirty="0"/>
              <a:t>to add a </a:t>
            </a:r>
            <a:r>
              <a:rPr lang="en-GB" dirty="0" err="1"/>
              <a:t>lowess</a:t>
            </a:r>
            <a:r>
              <a:rPr lang="en-GB" dirty="0"/>
              <a:t> or regression line.</a:t>
            </a:r>
          </a:p>
        </p:txBody>
      </p:sp>
    </p:spTree>
    <p:extLst>
      <p:ext uri="{BB962C8B-B14F-4D97-AF65-F5344CB8AC3E}">
        <p14:creationId xmlns:p14="http://schemas.microsoft.com/office/powerpoint/2010/main" val="22971478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CC58-4AA7-4D9A-A27A-A7DB6FB4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p-values (try to avoid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81B63-1CC9-4F35-8A49-229309F76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‘</a:t>
            </a:r>
            <a:r>
              <a:rPr lang="en-GB" dirty="0" err="1"/>
              <a:t>ggpubr</a:t>
            </a:r>
            <a:r>
              <a:rPr lang="en-GB" dirty="0"/>
              <a:t>’ library can add p-values to a plot: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install.packages</a:t>
            </a:r>
            <a:r>
              <a:rPr lang="en-GB" sz="1800" dirty="0">
                <a:latin typeface="Consolas" panose="020B0609020204030204" pitchFamily="49" charset="0"/>
              </a:rPr>
              <a:t>("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library(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t.test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")))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813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C25B6-FE3E-44BC-921F-9B182CE8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35BEF-70E8-4A66-A2C0-5980686C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7587"/>
            <a:ext cx="10515600" cy="51438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Load the walking speed data from the “fixed” sheet.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Exercise 1</a:t>
            </a:r>
          </a:p>
          <a:p>
            <a:r>
              <a:rPr lang="en-GB" dirty="0"/>
              <a:t>Make a scatter plot of time vs age</a:t>
            </a:r>
          </a:p>
          <a:p>
            <a:r>
              <a:rPr lang="en-GB" dirty="0"/>
              <a:t>Change this plot to make the </a:t>
            </a:r>
            <a:r>
              <a:rPr lang="en-GB" dirty="0" err="1"/>
              <a:t>color</a:t>
            </a:r>
            <a:r>
              <a:rPr lang="en-GB" dirty="0"/>
              <a:t> of each point reflect the sex of the patient</a:t>
            </a:r>
          </a:p>
          <a:p>
            <a:r>
              <a:rPr lang="en-GB" dirty="0"/>
              <a:t>Change the y-axis to reflect a log-scale</a:t>
            </a:r>
          </a:p>
          <a:p>
            <a:r>
              <a:rPr lang="en-GB" dirty="0"/>
              <a:t>Add a regression line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Exercise 2</a:t>
            </a:r>
          </a:p>
          <a:p>
            <a:r>
              <a:rPr lang="en-GB" dirty="0"/>
              <a:t>Make a suitable plot showing the distribution of time varies by sex, using different colours for each sex</a:t>
            </a:r>
          </a:p>
          <a:p>
            <a:r>
              <a:rPr lang="en-GB" dirty="0"/>
              <a:t>Add the individual points back on top of the boxplot using a points </a:t>
            </a:r>
            <a:br>
              <a:rPr lang="en-GB" dirty="0"/>
            </a:br>
            <a:r>
              <a:rPr lang="en-GB" i="1" dirty="0"/>
              <a:t>(or </a:t>
            </a:r>
            <a:r>
              <a:rPr lang="en-GB" i="1" dirty="0" err="1"/>
              <a:t>beeswarms</a:t>
            </a:r>
            <a:r>
              <a:rPr lang="en-GB" i="1" dirty="0"/>
              <a:t>, for which you’ll need to install the </a:t>
            </a:r>
            <a:r>
              <a:rPr lang="en-GB" i="1" dirty="0" err="1"/>
              <a:t>ggbeeswarm</a:t>
            </a:r>
            <a:r>
              <a:rPr lang="en-GB" i="1" dirty="0"/>
              <a:t> package)</a:t>
            </a:r>
          </a:p>
        </p:txBody>
      </p:sp>
    </p:spTree>
    <p:extLst>
      <p:ext uri="{BB962C8B-B14F-4D97-AF65-F5344CB8AC3E}">
        <p14:creationId xmlns:p14="http://schemas.microsoft.com/office/powerpoint/2010/main" val="5091662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4E82-F0F7-4097-8025-C2FCEF4F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– Facets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FBB2A-5314-42B1-890E-FCC4820A0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Can </a:t>
            </a:r>
            <a:r>
              <a:rPr lang="en-GB" dirty="0" err="1"/>
              <a:t>can</a:t>
            </a:r>
            <a:r>
              <a:rPr lang="en-GB" dirty="0"/>
              <a:t> easily stratify plots using variables in your dataset</a:t>
            </a:r>
          </a:p>
          <a:p>
            <a:endParaRPr lang="en-GB" dirty="0"/>
          </a:p>
          <a:p>
            <a:r>
              <a:rPr lang="en-GB" dirty="0" err="1"/>
              <a:t>facet_wrap</a:t>
            </a:r>
            <a:r>
              <a:rPr lang="en-GB" dirty="0"/>
              <a:t>() is easier to use</a:t>
            </a:r>
          </a:p>
          <a:p>
            <a:r>
              <a:rPr lang="en-GB" dirty="0" err="1"/>
              <a:t>facet_grid</a:t>
            </a:r>
            <a:r>
              <a:rPr lang="en-GB" dirty="0"/>
              <a:t>() gives you more control in two dimensions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</a:t>
            </a:r>
            <a:r>
              <a:rPr lang="en-GB" sz="2400" dirty="0" err="1">
                <a:latin typeface="Consolas" panose="020B0609020204030204" pitchFamily="49" charset="0"/>
              </a:rPr>
              <a:t>geom_boxplot</a:t>
            </a:r>
            <a:r>
              <a:rPr lang="en-GB" sz="2400" dirty="0">
                <a:latin typeface="Consolas" panose="020B0609020204030204" pitchFamily="49" charset="0"/>
              </a:rPr>
              <a:t>()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scale_y_log10() 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en-GB" sz="2400" dirty="0" err="1">
                <a:solidFill>
                  <a:srgbClr val="C00000"/>
                </a:solidFill>
                <a:latin typeface="Consolas" panose="020B0609020204030204" pitchFamily="49" charset="0"/>
              </a:rPr>
              <a:t>facet_wrap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(~sex)</a:t>
            </a:r>
          </a:p>
          <a:p>
            <a:pPr marL="0" indent="0">
              <a:buNone/>
            </a:pPr>
            <a:endParaRPr lang="en-GB" sz="24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4832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8944-447C-46AF-83FD-E1CA1695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77680-2D3D-42D3-9ADE-4C926AED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Next, we’ll fix the labels: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geom_beeswarm</a:t>
            </a:r>
            <a:r>
              <a:rPr lang="en-GB" sz="1800" dirty="0">
                <a:latin typeface="Consolas" panose="020B0609020204030204" pitchFamily="49" charset="0"/>
              </a:rPr>
              <a:t>()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, labeller=labeller(sex=c("Male", "Female")</a:t>
            </a:r>
            <a:r>
              <a:rPr lang="en-GB" sz="1800" dirty="0">
                <a:latin typeface="Consolas" panose="020B0609020204030204" pitchFamily="49" charset="0"/>
              </a:rPr>
              <a:t>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latin typeface="Consolas" panose="020B0609020204030204" pitchFamily="49" charset="0"/>
              </a:rPr>
              <a:t>t.test</a:t>
            </a:r>
            <a:r>
              <a:rPr lang="en-GB" sz="1800" dirty="0"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latin typeface="Consolas" panose="020B0609020204030204" pitchFamily="49" charset="0"/>
              </a:rPr>
              <a:t>")))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  labs(x="Treatment", y="Walking speed (m/s) ", fill="Treatment") </a:t>
            </a:r>
          </a:p>
          <a:p>
            <a:pPr marL="0" indent="0">
              <a:buNone/>
            </a:pPr>
            <a:endParaRPr lang="en-GB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Notice that to assign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variable labels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, labs() labels the aesthetics (x, y, fill), not the variables themselves!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Add facets and la</a:t>
            </a:r>
          </a:p>
          <a:p>
            <a:pPr marL="0" indent="0">
              <a:buNone/>
            </a:pPr>
            <a:endParaRPr lang="en-GB" sz="18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9660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10A9-54B7-4A55-88C9-A7F4439C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 Themes…and done!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45B3B-E6C6-45A9-A3B7-2CEBDDB2D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446" y="1775291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Control the overall look.  I almost always use </a:t>
            </a:r>
            <a:r>
              <a:rPr lang="en-GB" dirty="0" err="1"/>
              <a:t>theme_bw</a:t>
            </a:r>
            <a:r>
              <a:rPr lang="en-GB" dirty="0"/>
              <a:t>() for publication graphs</a:t>
            </a:r>
          </a:p>
          <a:p>
            <a:endParaRPr lang="en-GB" dirty="0"/>
          </a:p>
          <a:p>
            <a:r>
              <a:rPr lang="en-GB" dirty="0"/>
              <a:t>Control individual elements with theme()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900" dirty="0" err="1">
                <a:latin typeface="Consolas" panose="020B0609020204030204" pitchFamily="49" charset="0"/>
              </a:rPr>
              <a:t>ggplot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alldata</a:t>
            </a:r>
            <a:r>
              <a:rPr lang="en-GB" sz="1900" dirty="0">
                <a:latin typeface="Consolas" panose="020B0609020204030204" pitchFamily="49" charset="0"/>
              </a:rPr>
              <a:t>, </a:t>
            </a:r>
            <a:r>
              <a:rPr lang="en-GB" sz="1900" dirty="0" err="1">
                <a:latin typeface="Consolas" panose="020B0609020204030204" pitchFamily="49" charset="0"/>
              </a:rPr>
              <a:t>aes</a:t>
            </a:r>
            <a:r>
              <a:rPr lang="en-GB" sz="1900" dirty="0">
                <a:latin typeface="Consolas" panose="020B0609020204030204" pitchFamily="49" charset="0"/>
              </a:rPr>
              <a:t>(x=treated, y=time, fill=treated))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geom_boxplot</a:t>
            </a:r>
            <a:r>
              <a:rPr lang="en-GB" sz="1900" dirty="0">
                <a:latin typeface="Consolas" panose="020B060902020403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geom_beeswarm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cex</a:t>
            </a:r>
            <a:r>
              <a:rPr lang="en-GB" sz="1900" dirty="0">
                <a:latin typeface="Consolas" panose="020B0609020204030204" pitchFamily="49" charset="0"/>
              </a:rPr>
              <a:t>=3)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facet_wrap</a:t>
            </a:r>
            <a:r>
              <a:rPr lang="en-GB" sz="1900" dirty="0">
                <a:latin typeface="Consolas" panose="020B0609020204030204" pitchFamily="49" charset="0"/>
              </a:rPr>
              <a:t>(~sex, labeller=labeller(sex=c(M="</a:t>
            </a:r>
            <a:r>
              <a:rPr lang="en-GB" sz="1900" dirty="0" err="1">
                <a:latin typeface="Consolas" panose="020B0609020204030204" pitchFamily="49" charset="0"/>
              </a:rPr>
              <a:t>Male",F</a:t>
            </a:r>
            <a:r>
              <a:rPr lang="en-GB" sz="1900" dirty="0">
                <a:latin typeface="Consolas" panose="020B0609020204030204" pitchFamily="49" charset="0"/>
              </a:rPr>
              <a:t>="Female")))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scale_fill_manual</a:t>
            </a:r>
            <a:r>
              <a:rPr lang="en-GB" sz="1900" dirty="0">
                <a:latin typeface="Consolas" panose="020B0609020204030204" pitchFamily="49" charset="0"/>
              </a:rPr>
              <a:t>(values=c("</a:t>
            </a:r>
            <a:r>
              <a:rPr lang="en-GB" sz="1900" dirty="0" err="1">
                <a:latin typeface="Consolas" panose="020B0609020204030204" pitchFamily="49" charset="0"/>
              </a:rPr>
              <a:t>red","green</a:t>
            </a:r>
            <a:r>
              <a:rPr lang="en-GB" sz="1900" dirty="0">
                <a:latin typeface="Consolas" panose="020B0609020204030204" pitchFamily="49" charset="0"/>
              </a:rPr>
              <a:t>"))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scale_y_log10()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stat_compare_means</a:t>
            </a:r>
            <a:r>
              <a:rPr lang="en-GB" sz="1900" dirty="0">
                <a:latin typeface="Consolas" panose="020B0609020204030204" pitchFamily="49" charset="0"/>
              </a:rPr>
              <a:t>(method="</a:t>
            </a:r>
            <a:r>
              <a:rPr lang="en-GB" sz="1900" dirty="0" err="1">
                <a:latin typeface="Consolas" panose="020B0609020204030204" pitchFamily="49" charset="0"/>
              </a:rPr>
              <a:t>t.test</a:t>
            </a:r>
            <a:r>
              <a:rPr lang="en-GB" sz="1900" dirty="0">
                <a:latin typeface="Consolas" panose="020B0609020204030204" pitchFamily="49" charset="0"/>
              </a:rPr>
              <a:t>", comparisons = list(c("</a:t>
            </a:r>
            <a:r>
              <a:rPr lang="en-GB" sz="1900" dirty="0" err="1">
                <a:latin typeface="Consolas" panose="020B0609020204030204" pitchFamily="49" charset="0"/>
              </a:rPr>
              <a:t>Control","Treat</a:t>
            </a:r>
            <a:r>
              <a:rPr lang="en-GB" sz="1900" dirty="0">
                <a:latin typeface="Consolas" panose="020B0609020204030204" pitchFamily="49" charset="0"/>
              </a:rPr>
              <a:t>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labs(x="Treatment", y="Walking speed (m/s) ", fill="Treatment")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theme(</a:t>
            </a:r>
            <a:r>
              <a:rPr lang="en-GB" sz="1900" dirty="0" err="1">
                <a:latin typeface="Consolas" panose="020B0609020204030204" pitchFamily="49" charset="0"/>
              </a:rPr>
              <a:t>legend.position</a:t>
            </a:r>
            <a:r>
              <a:rPr lang="en-GB" sz="1900" dirty="0">
                <a:latin typeface="Consolas" panose="020B0609020204030204" pitchFamily="49" charset="0"/>
              </a:rPr>
              <a:t> = "none") + </a:t>
            </a:r>
            <a:r>
              <a:rPr lang="en-GB" sz="1900" dirty="0" err="1">
                <a:latin typeface="Consolas" panose="020B0609020204030204" pitchFamily="49" charset="0"/>
              </a:rPr>
              <a:t>theme_bw</a:t>
            </a:r>
            <a:r>
              <a:rPr lang="en-GB" sz="1900" dirty="0">
                <a:latin typeface="Consolas" panose="020B0609020204030204" pitchFamily="49" charset="0"/>
              </a:rPr>
              <a:t>()</a:t>
            </a:r>
            <a:endParaRPr lang="en-GB" sz="19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045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99F8-C11D-4B30-933E-BEB71603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00EDE-D0B1-4D1B-A11A-17B58D7E9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227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Add a facet, set the labels and change the overall theme of one of your graphs.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Choose one problem:</a:t>
            </a:r>
          </a:p>
          <a:p>
            <a:r>
              <a:rPr lang="en-GB" dirty="0"/>
              <a:t>Does walking speed vary by department?</a:t>
            </a:r>
          </a:p>
          <a:p>
            <a:r>
              <a:rPr lang="en-GB" dirty="0"/>
              <a:t>Does the treatment effect of our intervention vary with sex?</a:t>
            </a:r>
          </a:p>
          <a:p>
            <a:r>
              <a:rPr lang="en-GB" dirty="0"/>
              <a:t>Does the treatment effect of our intervention vary with age?</a:t>
            </a:r>
          </a:p>
          <a:p>
            <a:endParaRPr lang="en-GB" dirty="0"/>
          </a:p>
          <a:p>
            <a:r>
              <a:rPr lang="en-GB" dirty="0"/>
              <a:t>Make a suitable plot to explore the data</a:t>
            </a:r>
          </a:p>
          <a:p>
            <a:r>
              <a:rPr lang="en-GB" dirty="0"/>
              <a:t>Estimate a model, and check that it meets the model assumptions</a:t>
            </a:r>
          </a:p>
        </p:txBody>
      </p:sp>
    </p:spTree>
    <p:extLst>
      <p:ext uri="{BB962C8B-B14F-4D97-AF65-F5344CB8AC3E}">
        <p14:creationId xmlns:p14="http://schemas.microsoft.com/office/powerpoint/2010/main" val="132940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2E130-F0B7-4568-A617-84D8D43AD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 data and wrangle into ‘tidy’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7B3F4-6123-4F19-A987-9EE4CC721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had to load the data from three sheets, then turn into tidy data:</a:t>
            </a:r>
          </a:p>
          <a:p>
            <a:r>
              <a:rPr lang="en-GB" b="1" i="1" dirty="0"/>
              <a:t>What is ‘tidy data’?</a:t>
            </a:r>
          </a:p>
          <a:p>
            <a:pPr lvl="1"/>
            <a:r>
              <a:rPr lang="en-GB" dirty="0" err="1"/>
              <a:t>rbind</a:t>
            </a:r>
            <a:r>
              <a:rPr lang="en-GB" dirty="0"/>
              <a:t> (</a:t>
            </a:r>
            <a:r>
              <a:rPr lang="en-GB" dirty="0" err="1">
                <a:latin typeface="Consolas" panose="020B0609020204030204" pitchFamily="49" charset="0"/>
              </a:rPr>
              <a:t>bind_rows</a:t>
            </a:r>
            <a:r>
              <a:rPr lang="en-GB" dirty="0"/>
              <a:t>) data from cases and controls</a:t>
            </a:r>
          </a:p>
          <a:p>
            <a:pPr lvl="1"/>
            <a:r>
              <a:rPr lang="en-GB" dirty="0">
                <a:latin typeface="Consolas" panose="020B0609020204030204" pitchFamily="49" charset="0"/>
              </a:rPr>
              <a:t>merge</a:t>
            </a:r>
            <a:r>
              <a:rPr lang="en-GB" dirty="0"/>
              <a:t> (</a:t>
            </a:r>
            <a:r>
              <a:rPr lang="en-GB" dirty="0">
                <a:latin typeface="Consolas" panose="020B0609020204030204" pitchFamily="49" charset="0"/>
              </a:rPr>
              <a:t>join</a:t>
            </a:r>
            <a:r>
              <a:rPr lang="en-GB" dirty="0"/>
              <a:t>) patient meta-data to outcome data</a:t>
            </a:r>
          </a:p>
          <a:p>
            <a:pPr lvl="1"/>
            <a:r>
              <a:rPr lang="en-GB" dirty="0"/>
              <a:t>Convert type of one column, rename column</a:t>
            </a:r>
          </a:p>
          <a:p>
            <a:pPr lvl="1"/>
            <a:r>
              <a:rPr lang="en-GB" dirty="0"/>
              <a:t>Consider missing data, identify and consider outlying points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665B8D-A33B-4BF4-A198-6B6AE52008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8875916"/>
              </p:ext>
            </p:extLst>
          </p:nvPr>
        </p:nvGraphicFramePr>
        <p:xfrm>
          <a:off x="1518817" y="4771131"/>
          <a:ext cx="7042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55B00E-2608-473B-9620-AC7ADC567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626143"/>
              </p:ext>
            </p:extLst>
          </p:nvPr>
        </p:nvGraphicFramePr>
        <p:xfrm>
          <a:off x="1518817" y="5834063"/>
          <a:ext cx="7042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4A60AA-91E6-4090-BBCF-AA34090DA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144666"/>
              </p:ext>
            </p:extLst>
          </p:nvPr>
        </p:nvGraphicFramePr>
        <p:xfrm>
          <a:off x="3182776" y="4904112"/>
          <a:ext cx="1056432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3501028724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431892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1473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40F6A49-D672-40AD-BDA3-759E0BC55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3376261"/>
              </p:ext>
            </p:extLst>
          </p:nvPr>
        </p:nvGraphicFramePr>
        <p:xfrm>
          <a:off x="7763969" y="4885431"/>
          <a:ext cx="1297165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073">
                  <a:extLst>
                    <a:ext uri="{9D8B030D-6E8A-4147-A177-3AD203B41FA5}">
                      <a16:colId xmlns:a16="http://schemas.microsoft.com/office/drawing/2014/main" val="3837806591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941625376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431892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14738"/>
                  </a:ext>
                </a:extLst>
              </a:tr>
            </a:tbl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5FC22268-60EB-486F-9716-472C327B8715}"/>
              </a:ext>
            </a:extLst>
          </p:cNvPr>
          <p:cNvSpPr/>
          <p:nvPr/>
        </p:nvSpPr>
        <p:spPr>
          <a:xfrm>
            <a:off x="5404979" y="5437456"/>
            <a:ext cx="1178805" cy="3966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7863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019A-C19E-466C-BC4B-268E7FAB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similar graph with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40135-6497-4BDC-8056-94E84972E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dirty="0"/>
              <a:t>This is possible but the code is much messier.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par(</a:t>
            </a:r>
            <a:r>
              <a:rPr lang="en-GB" sz="1800" dirty="0" err="1">
                <a:latin typeface="Consolas" panose="020B0609020204030204" pitchFamily="49" charset="0"/>
              </a:rPr>
              <a:t>mfrow</a:t>
            </a:r>
            <a:r>
              <a:rPr lang="en-GB" sz="1800" dirty="0">
                <a:latin typeface="Consolas" panose="020B0609020204030204" pitchFamily="49" charset="0"/>
              </a:rPr>
              <a:t>=c(1,2))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main="Female")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71637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B623-587E-4781-AD0B-380CF5E6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ggplot2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62921-7A9D-4391-95F2-84485A215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202" y="177529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Options for including ggplot2 graphics in documents:</a:t>
            </a:r>
          </a:p>
          <a:p>
            <a:endParaRPr lang="en-GB" dirty="0"/>
          </a:p>
          <a:p>
            <a:r>
              <a:rPr lang="en-GB" dirty="0"/>
              <a:t>Incorporate in </a:t>
            </a:r>
            <a:r>
              <a:rPr lang="en-GB" dirty="0" err="1"/>
              <a:t>Rmarkdown</a:t>
            </a:r>
            <a:r>
              <a:rPr lang="en-GB" dirty="0"/>
              <a:t> document</a:t>
            </a:r>
          </a:p>
          <a:p>
            <a:r>
              <a:rPr lang="en-GB" dirty="0"/>
              <a:t>Manually export from RStudio</a:t>
            </a:r>
          </a:p>
          <a:p>
            <a:endParaRPr lang="en-GB" dirty="0">
              <a:latin typeface="Consolas" panose="020B0609020204030204" pitchFamily="49" charset="0"/>
            </a:endParaRPr>
          </a:p>
          <a:p>
            <a:r>
              <a:rPr lang="en-GB" dirty="0" err="1">
                <a:latin typeface="Consolas" panose="020B0609020204030204" pitchFamily="49" charset="0"/>
              </a:rPr>
              <a:t>ggsave</a:t>
            </a:r>
            <a:r>
              <a:rPr lang="en-GB" dirty="0">
                <a:latin typeface="Consolas" panose="020B0609020204030204" pitchFamily="49" charset="0"/>
              </a:rPr>
              <a:t>()</a:t>
            </a:r>
            <a:r>
              <a:rPr lang="en-GB" dirty="0"/>
              <a:t> function</a:t>
            </a:r>
          </a:p>
          <a:p>
            <a:endParaRPr lang="en-GB" dirty="0"/>
          </a:p>
          <a:p>
            <a:r>
              <a:rPr lang="en-GB" dirty="0"/>
              <a:t>You can choose the size, scale, image format and resolution.</a:t>
            </a:r>
          </a:p>
          <a:p>
            <a:r>
              <a:rPr lang="en-GB" dirty="0"/>
              <a:t>Use vector graphics (</a:t>
            </a:r>
            <a:r>
              <a:rPr lang="en-GB" dirty="0" err="1"/>
              <a:t>svg</a:t>
            </a:r>
            <a:r>
              <a:rPr lang="en-GB" dirty="0"/>
              <a:t>) or high resolution </a:t>
            </a:r>
            <a:r>
              <a:rPr lang="en-GB" dirty="0" err="1"/>
              <a:t>ratser</a:t>
            </a:r>
            <a:r>
              <a:rPr lang="en-GB" dirty="0"/>
              <a:t> (</a:t>
            </a:r>
            <a:r>
              <a:rPr lang="en-GB" dirty="0" err="1"/>
              <a:t>png</a:t>
            </a:r>
            <a:r>
              <a:rPr lang="en-GB" dirty="0"/>
              <a:t> with dpi=“retina”).</a:t>
            </a:r>
          </a:p>
          <a:p>
            <a:r>
              <a:rPr lang="en-GB" dirty="0"/>
              <a:t>Getting the size/scale right can be trial and error.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8343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4E3A-C534-482E-A9B8-147A3333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94759-02E6-4045-8D54-E8DDA17D2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400"/>
            <a:ext cx="10515600" cy="46275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This has been a very brief overview</a:t>
            </a:r>
          </a:p>
          <a:p>
            <a:r>
              <a:rPr lang="en-GB" dirty="0"/>
              <a:t>Basics of R and </a:t>
            </a:r>
            <a:r>
              <a:rPr lang="en-GB" dirty="0" err="1"/>
              <a:t>Rstudio</a:t>
            </a:r>
            <a:endParaRPr lang="en-GB" dirty="0"/>
          </a:p>
          <a:p>
            <a:r>
              <a:rPr lang="en-GB" dirty="0"/>
              <a:t>Loading data from Excel</a:t>
            </a:r>
          </a:p>
          <a:p>
            <a:r>
              <a:rPr lang="en-GB" dirty="0"/>
              <a:t>Tidy data</a:t>
            </a:r>
          </a:p>
          <a:p>
            <a:r>
              <a:rPr lang="en-GB" dirty="0"/>
              <a:t>Simple tests</a:t>
            </a:r>
          </a:p>
          <a:p>
            <a:r>
              <a:rPr lang="en-GB" dirty="0"/>
              <a:t>Linear models</a:t>
            </a:r>
          </a:p>
          <a:p>
            <a:r>
              <a:rPr lang="en-GB" dirty="0"/>
              <a:t>Graphing</a:t>
            </a:r>
          </a:p>
          <a:p>
            <a:r>
              <a:rPr lang="en-GB" dirty="0"/>
              <a:t>Signposting to resources</a:t>
            </a:r>
          </a:p>
          <a:p>
            <a:endParaRPr lang="en-GB" dirty="0"/>
          </a:p>
          <a:p>
            <a:r>
              <a:rPr lang="en-GB" dirty="0"/>
              <a:t>I hope you finish the handouts</a:t>
            </a:r>
          </a:p>
          <a:p>
            <a:r>
              <a:rPr lang="en-GB" dirty="0"/>
              <a:t>Remember – contact me if needed and continue to read and learn</a:t>
            </a:r>
          </a:p>
          <a:p>
            <a:r>
              <a:rPr lang="en-GB" dirty="0"/>
              <a:t>Support each other</a:t>
            </a:r>
          </a:p>
          <a:p>
            <a:r>
              <a:rPr lang="en-GB" dirty="0"/>
              <a:t>Please complete feedback forms or let me know what you think directly</a:t>
            </a:r>
          </a:p>
        </p:txBody>
      </p:sp>
    </p:spTree>
    <p:extLst>
      <p:ext uri="{BB962C8B-B14F-4D97-AF65-F5344CB8AC3E}">
        <p14:creationId xmlns:p14="http://schemas.microsoft.com/office/powerpoint/2010/main" val="3479228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A6E1E-46F2-4D9C-9B44-17165099A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Tidyverse</a:t>
            </a:r>
            <a:r>
              <a:rPr lang="en-GB" dirty="0"/>
              <a:t> vs.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D1D30-B042-4221-87A5-01BEC5586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581"/>
            <a:ext cx="10515600" cy="4491382"/>
          </a:xfrm>
        </p:spPr>
        <p:txBody>
          <a:bodyPr/>
          <a:lstStyle/>
          <a:p>
            <a:r>
              <a:rPr lang="en-GB" dirty="0"/>
              <a:t>Saw two different syntaxes for the descriptive / cleaning tasks:</a:t>
            </a:r>
          </a:p>
          <a:p>
            <a:endParaRPr lang="en-GB" dirty="0"/>
          </a:p>
          <a:p>
            <a:r>
              <a:rPr lang="en-GB" dirty="0"/>
              <a:t>Base R: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 err="1"/>
              <a:t>Tidyverse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8072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0333-15D0-4805-99BB-D04177B45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514CD-0C19-4FCA-B9E7-65FA80AA0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Does treatment affect walking speed?</a:t>
            </a:r>
          </a:p>
          <a:p>
            <a:endParaRPr lang="en-GB" dirty="0"/>
          </a:p>
          <a:p>
            <a:r>
              <a:rPr lang="en-GB" dirty="0"/>
              <a:t>We could use a t-test:</a:t>
            </a:r>
          </a:p>
          <a:p>
            <a:pPr marL="457200" lvl="1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t.test</a:t>
            </a:r>
            <a:r>
              <a:rPr lang="en-GB" dirty="0">
                <a:latin typeface="Consolas" panose="020B0609020204030204" pitchFamily="49" charset="0"/>
              </a:rPr>
              <a:t>( time ~ group ,data=</a:t>
            </a:r>
            <a:r>
              <a:rPr lang="en-GB" dirty="0" err="1">
                <a:latin typeface="Consolas" panose="020B0609020204030204" pitchFamily="49" charset="0"/>
              </a:rPr>
              <a:t>walkingdata</a:t>
            </a:r>
            <a:r>
              <a:rPr lang="en-GB" dirty="0">
                <a:latin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</a:rPr>
              <a:t>var.equal</a:t>
            </a:r>
            <a:r>
              <a:rPr lang="en-GB" dirty="0">
                <a:latin typeface="Consolas" panose="020B0609020204030204" pitchFamily="49" charset="0"/>
              </a:rPr>
              <a:t>=TRUE )</a:t>
            </a:r>
          </a:p>
          <a:p>
            <a:pPr lvl="1"/>
            <a:endParaRPr lang="en-GB" dirty="0"/>
          </a:p>
          <a:p>
            <a:r>
              <a:rPr lang="en-GB" dirty="0"/>
              <a:t>But we prefer a linear model:</a:t>
            </a:r>
          </a:p>
          <a:p>
            <a:pPr marL="457200" lvl="1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dirty="0">
                <a:latin typeface="Consolas" panose="020B0609020204030204" pitchFamily="49" charset="0"/>
              </a:rPr>
              <a:t>model1 &lt;- </a:t>
            </a: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time ~ group ,data=</a:t>
            </a:r>
            <a:r>
              <a:rPr lang="en-GB" dirty="0" err="1">
                <a:latin typeface="Consolas" panose="020B0609020204030204" pitchFamily="49" charset="0"/>
              </a:rPr>
              <a:t>walkingdata</a:t>
            </a:r>
            <a:r>
              <a:rPr lang="en-GB" dirty="0">
                <a:latin typeface="Consolas" panose="020B0609020204030204" pitchFamily="49" charset="0"/>
              </a:rPr>
              <a:t> )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47104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82875-2F56-4DA6-91DD-D4B510E89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E3236A-4F29-4731-8992-E92039E8A3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GB" dirty="0"/>
                  <a:t>Write a model describing how your outcome is explained by your predictor: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𝑡𝑖𝑚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GB" dirty="0"/>
                  <a:t> identically independently normally distributed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m:rPr>
                          <m:nor/>
                        </m:rPr>
                        <a:rPr lang="en-GB" dirty="0"/>
                        <m:t>  = </m:t>
                      </m:r>
                      <m:r>
                        <m:rPr>
                          <m:nor/>
                        </m:rPr>
                        <a:rPr lang="en-GB" dirty="0"/>
                        <m:t>treatment</m:t>
                      </m:r>
                      <m:r>
                        <m:rPr>
                          <m:nor/>
                        </m:rPr>
                        <a:rPr lang="en-GB" dirty="0"/>
                        <m:t> </m:t>
                      </m:r>
                      <m:r>
                        <m:rPr>
                          <m:nor/>
                        </m:rPr>
                        <a:rPr lang="en-GB" dirty="0"/>
                        <m:t>group</m:t>
                      </m:r>
                      <m:r>
                        <m:rPr>
                          <m:nor/>
                        </m:rPr>
                        <a:rPr lang="en-GB" dirty="0"/>
                        <m:t>, (0,1)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 = baseline speed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= treatment effect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= ‘error term’ (individual variation from average)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(draw this?)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E3236A-4F29-4731-8992-E92039E8A3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1152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732-BAC2-4620-B739-C085586A9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in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EAC41F-8E03-4AA8-8203-5A04019400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𝑡𝑖𝑚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pPr marL="0" indent="0" algn="ctr">
                  <a:buNone/>
                </a:pPr>
                <a:r>
                  <a:rPr lang="en-GB" dirty="0" err="1">
                    <a:latin typeface="Consolas" panose="020B0609020204030204" pitchFamily="49" charset="0"/>
                  </a:rPr>
                  <a:t>lm</a:t>
                </a:r>
                <a:r>
                  <a:rPr lang="en-GB" dirty="0">
                    <a:latin typeface="Consolas" panose="020B0609020204030204" pitchFamily="49" charset="0"/>
                  </a:rPr>
                  <a:t>( time ~ treatment )</a:t>
                </a:r>
              </a:p>
              <a:p>
                <a:pPr marL="0" indent="0" algn="ctr">
                  <a:buNone/>
                </a:pPr>
                <a:endParaRPr lang="en-GB" dirty="0">
                  <a:latin typeface="Consolas" panose="020B0609020204030204" pitchFamily="49" charset="0"/>
                </a:endParaRPr>
              </a:p>
              <a:p>
                <a:pPr marL="0" indent="0">
                  <a:buNone/>
                </a:pPr>
                <a:endParaRPr lang="en-GB" dirty="0">
                  <a:latin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GB" b="1" dirty="0"/>
                  <a:t>R </a:t>
                </a:r>
                <a:r>
                  <a:rPr lang="en-GB" b="1" i="1" dirty="0"/>
                  <a:t>estimates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and the standard deviation of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With standard error / confidence intervals and p-values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EAC41F-8E03-4AA8-8203-5A04019400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5463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00C8C9A5F81F49A67DC51620EC5798" ma:contentTypeVersion="8" ma:contentTypeDescription="Create a new document." ma:contentTypeScope="" ma:versionID="68e9303e501e93ae8701bc1610e0f819">
  <xsd:schema xmlns:xsd="http://www.w3.org/2001/XMLSchema" xmlns:xs="http://www.w3.org/2001/XMLSchema" xmlns:p="http://schemas.microsoft.com/office/2006/metadata/properties" xmlns:ns2="dd92603c-859a-442e-a245-f0a1791b220d" targetNamespace="http://schemas.microsoft.com/office/2006/metadata/properties" ma:root="true" ma:fieldsID="a13867be9d4ce8de6b98432a21811bad" ns2:_="">
    <xsd:import namespace="dd92603c-859a-442e-a245-f0a1791b22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92603c-859a-442e-a245-f0a1791b22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7B9897-C1B4-4857-8270-BC4402F82A0F}">
  <ds:schemaRefs>
    <ds:schemaRef ds:uri="dd92603c-859a-442e-a245-f0a1791b22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6654ECF-CFBC-4F8B-8AAC-060A2FE4BF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9CC1B2-FC63-45B1-997C-9FDC33D61892}">
  <ds:schemaRefs>
    <ds:schemaRef ds:uri="4b5524f8-e59b-48d0-a81c-1bba6bd59132"/>
    <ds:schemaRef ds:uri="81624b70-c9a0-47c5-abd2-a10a5d8d7a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8474</TotalTime>
  <Words>3163</Words>
  <Application>Microsoft Office PowerPoint</Application>
  <PresentationFormat>Widescreen</PresentationFormat>
  <Paragraphs>463</Paragraphs>
  <Slides>52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Arial</vt:lpstr>
      <vt:lpstr>Calibri</vt:lpstr>
      <vt:lpstr>Cambria Math</vt:lpstr>
      <vt:lpstr>Consolas</vt:lpstr>
      <vt:lpstr>Franklin Gothic Book</vt:lpstr>
      <vt:lpstr>Franklin Gothic Demi</vt:lpstr>
      <vt:lpstr>Office Theme</vt:lpstr>
      <vt:lpstr>R for statistics day 3  Graphs with ggplot!</vt:lpstr>
      <vt:lpstr>Day 3!</vt:lpstr>
      <vt:lpstr>Day 2 revision</vt:lpstr>
      <vt:lpstr>Walking speed data</vt:lpstr>
      <vt:lpstr>Load data and wrangle into ‘tidy’ format</vt:lpstr>
      <vt:lpstr>Tidyverse vs. Base</vt:lpstr>
      <vt:lpstr>Modelling</vt:lpstr>
      <vt:lpstr>Statistical modelling</vt:lpstr>
      <vt:lpstr>Statistical modelling in R</vt:lpstr>
      <vt:lpstr>Extending and understanding the linear model</vt:lpstr>
      <vt:lpstr>Common statistical tests as linear models</vt:lpstr>
      <vt:lpstr>Extensions of simple lm’s</vt:lpstr>
      <vt:lpstr>Everything is a linear model</vt:lpstr>
      <vt:lpstr>Model diagnostics</vt:lpstr>
      <vt:lpstr>What do we need to report?</vt:lpstr>
      <vt:lpstr>Statistical modelling and plotting</vt:lpstr>
      <vt:lpstr>The plot is not the inference</vt:lpstr>
      <vt:lpstr>ggplot2 </vt:lpstr>
      <vt:lpstr>ggplot2 vs R ‘base’ graphics</vt:lpstr>
      <vt:lpstr>Other R packages for graphics</vt:lpstr>
      <vt:lpstr>How to learn ggplot2</vt:lpstr>
      <vt:lpstr>www.r-graph-gallery.com</vt:lpstr>
      <vt:lpstr>Some graphs I’ve made</vt:lpstr>
      <vt:lpstr>Dot plots / Confidence intervals</vt:lpstr>
      <vt:lpstr>Some graphs I’ve made</vt:lpstr>
      <vt:lpstr>heatmaps</vt:lpstr>
      <vt:lpstr>Packages for extending ggplot:</vt:lpstr>
      <vt:lpstr>https://bbc.github.io/rcookbook/</vt:lpstr>
      <vt:lpstr>Plotting for fun!</vt:lpstr>
      <vt:lpstr>The only limit is your imagination</vt:lpstr>
      <vt:lpstr>A simple example (do this)</vt:lpstr>
      <vt:lpstr>Common grammar of graphics</vt:lpstr>
      <vt:lpstr>Aesthetic mapping</vt:lpstr>
      <vt:lpstr>Elements of ggplot2 grammar</vt:lpstr>
      <vt:lpstr>Step 1 - data</vt:lpstr>
      <vt:lpstr>Step 2 – aesthetic mapping</vt:lpstr>
      <vt:lpstr>Step 3 – add a ‘geom’</vt:lpstr>
      <vt:lpstr>Aesthetic mapping</vt:lpstr>
      <vt:lpstr>geoms that I use a lot</vt:lpstr>
      <vt:lpstr>Which aesthetics do they need or use?</vt:lpstr>
      <vt:lpstr>4 - Scales</vt:lpstr>
      <vt:lpstr>4 – Change the scale</vt:lpstr>
      <vt:lpstr>5 - Summary statistics</vt:lpstr>
      <vt:lpstr>Adding p-values (try to avoid this)</vt:lpstr>
      <vt:lpstr>Exercises</vt:lpstr>
      <vt:lpstr>5 – Facets</vt:lpstr>
      <vt:lpstr>8. Labels</vt:lpstr>
      <vt:lpstr>9. Themes…and done!</vt:lpstr>
      <vt:lpstr>Exercises</vt:lpstr>
      <vt:lpstr>A similar graph with ‘base’ graphics</vt:lpstr>
      <vt:lpstr>Saving ggplot2 graphs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for statistics Day 2 Data management Graphing Linear models</dc:title>
  <dc:creator>George Savva</dc:creator>
  <cp:lastModifiedBy>George Savva</cp:lastModifiedBy>
  <cp:revision>79</cp:revision>
  <dcterms:created xsi:type="dcterms:W3CDTF">2020-01-15T22:26:21Z</dcterms:created>
  <dcterms:modified xsi:type="dcterms:W3CDTF">2022-04-26T08:26:40Z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0x0101008B00C8C9A5F81F49A67DC51620EC5798</vt:lpwstr>
  </property>
</Properties>
</file>